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handoutMasterIdLst>
    <p:handoutMasterId r:id="rId90"/>
  </p:handoutMasterIdLst>
  <p:sldIdLst>
    <p:sldId id="402" r:id="rId2"/>
    <p:sldId id="404" r:id="rId3"/>
    <p:sldId id="371" r:id="rId4"/>
    <p:sldId id="269" r:id="rId5"/>
    <p:sldId id="295" r:id="rId6"/>
    <p:sldId id="298" r:id="rId7"/>
    <p:sldId id="259" r:id="rId8"/>
    <p:sldId id="318" r:id="rId9"/>
    <p:sldId id="323" r:id="rId10"/>
    <p:sldId id="400" r:id="rId11"/>
    <p:sldId id="271" r:id="rId12"/>
    <p:sldId id="372" r:id="rId13"/>
    <p:sldId id="373" r:id="rId14"/>
    <p:sldId id="405" r:id="rId15"/>
    <p:sldId id="401" r:id="rId16"/>
    <p:sldId id="319" r:id="rId17"/>
    <p:sldId id="280" r:id="rId18"/>
    <p:sldId id="325" r:id="rId19"/>
    <p:sldId id="354" r:id="rId20"/>
    <p:sldId id="320" r:id="rId21"/>
    <p:sldId id="326" r:id="rId22"/>
    <p:sldId id="328" r:id="rId23"/>
    <p:sldId id="327" r:id="rId24"/>
    <p:sldId id="333" r:id="rId25"/>
    <p:sldId id="374" r:id="rId26"/>
    <p:sldId id="332" r:id="rId27"/>
    <p:sldId id="330" r:id="rId28"/>
    <p:sldId id="406" r:id="rId29"/>
    <p:sldId id="329" r:id="rId30"/>
    <p:sldId id="334" r:id="rId31"/>
    <p:sldId id="331" r:id="rId32"/>
    <p:sldId id="408" r:id="rId33"/>
    <p:sldId id="355" r:id="rId34"/>
    <p:sldId id="367" r:id="rId35"/>
    <p:sldId id="368" r:id="rId36"/>
    <p:sldId id="303" r:id="rId37"/>
    <p:sldId id="289" r:id="rId38"/>
    <p:sldId id="338" r:id="rId39"/>
    <p:sldId id="335" r:id="rId40"/>
    <p:sldId id="291" r:id="rId41"/>
    <p:sldId id="288" r:id="rId42"/>
    <p:sldId id="300" r:id="rId43"/>
    <p:sldId id="369" r:id="rId44"/>
    <p:sldId id="337" r:id="rId45"/>
    <p:sldId id="294" r:id="rId46"/>
    <p:sldId id="370" r:id="rId47"/>
    <p:sldId id="339" r:id="rId48"/>
    <p:sldId id="264" r:id="rId49"/>
    <p:sldId id="266" r:id="rId50"/>
    <p:sldId id="403" r:id="rId51"/>
    <p:sldId id="356" r:id="rId52"/>
    <p:sldId id="284" r:id="rId53"/>
    <p:sldId id="287" r:id="rId54"/>
    <p:sldId id="357" r:id="rId55"/>
    <p:sldId id="359" r:id="rId56"/>
    <p:sldId id="358" r:id="rId57"/>
    <p:sldId id="360" r:id="rId58"/>
    <p:sldId id="361" r:id="rId59"/>
    <p:sldId id="362" r:id="rId60"/>
    <p:sldId id="363" r:id="rId61"/>
    <p:sldId id="364" r:id="rId62"/>
    <p:sldId id="340" r:id="rId63"/>
    <p:sldId id="279" r:id="rId64"/>
    <p:sldId id="276" r:id="rId65"/>
    <p:sldId id="365" r:id="rId66"/>
    <p:sldId id="342" r:id="rId67"/>
    <p:sldId id="366" r:id="rId68"/>
    <p:sldId id="375" r:id="rId69"/>
    <p:sldId id="304" r:id="rId70"/>
    <p:sldId id="411" r:id="rId71"/>
    <p:sldId id="412" r:id="rId72"/>
    <p:sldId id="393" r:id="rId73"/>
    <p:sldId id="380" r:id="rId74"/>
    <p:sldId id="381" r:id="rId75"/>
    <p:sldId id="382" r:id="rId76"/>
    <p:sldId id="383" r:id="rId77"/>
    <p:sldId id="384" r:id="rId78"/>
    <p:sldId id="385" r:id="rId79"/>
    <p:sldId id="386" r:id="rId80"/>
    <p:sldId id="399" r:id="rId81"/>
    <p:sldId id="387" r:id="rId82"/>
    <p:sldId id="388" r:id="rId83"/>
    <p:sldId id="395" r:id="rId84"/>
    <p:sldId id="398" r:id="rId85"/>
    <p:sldId id="397" r:id="rId86"/>
    <p:sldId id="396" r:id="rId87"/>
    <p:sldId id="377" r:id="rId8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4791ED"/>
    <a:srgbClr val="000000"/>
    <a:srgbClr val="FF0000"/>
    <a:srgbClr val="E46C0A"/>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82456" autoAdjust="0"/>
  </p:normalViewPr>
  <p:slideViewPr>
    <p:cSldViewPr>
      <p:cViewPr varScale="1">
        <p:scale>
          <a:sx n="55" d="100"/>
          <a:sy n="55" d="100"/>
        </p:scale>
        <p:origin x="1740"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17D521A-2B38-4573-9A12-DE882A9E26B2}" type="datetimeFigureOut">
              <a:rPr lang="en-US" smtClean="0"/>
              <a:pPr/>
              <a:t>12/13/2021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9696A92-CEEB-4ED7-B6DE-CDEAFAAD41F3}" type="slidenum">
              <a:rPr lang="en-US" smtClean="0"/>
              <a:pPr/>
              <a:t>‹#›</a:t>
            </a:fld>
            <a:endParaRPr lang="en-US" dirty="0"/>
          </a:p>
        </p:txBody>
      </p:sp>
    </p:spTree>
    <p:extLst>
      <p:ext uri="{BB962C8B-B14F-4D97-AF65-F5344CB8AC3E}">
        <p14:creationId xmlns:p14="http://schemas.microsoft.com/office/powerpoint/2010/main" val="1903892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545A173-7B51-4441-A318-9ED9D6C8BC7B}" type="datetimeFigureOut">
              <a:rPr lang="en-US" smtClean="0"/>
              <a:pPr/>
              <a:t>12/13/2021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7C2426A-AD87-40B8-9877-A05943C131A4}" type="slidenum">
              <a:rPr lang="en-US" smtClean="0"/>
              <a:pPr/>
              <a:t>‹#›</a:t>
            </a:fld>
            <a:endParaRPr lang="en-US" dirty="0"/>
          </a:p>
        </p:txBody>
      </p:sp>
    </p:spTree>
    <p:extLst>
      <p:ext uri="{BB962C8B-B14F-4D97-AF65-F5344CB8AC3E}">
        <p14:creationId xmlns:p14="http://schemas.microsoft.com/office/powerpoint/2010/main" val="3862432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1</a:t>
            </a:fld>
            <a:endParaRPr lang="en-US" dirty="0"/>
          </a:p>
        </p:txBody>
      </p:sp>
    </p:spTree>
    <p:extLst>
      <p:ext uri="{BB962C8B-B14F-4D97-AF65-F5344CB8AC3E}">
        <p14:creationId xmlns:p14="http://schemas.microsoft.com/office/powerpoint/2010/main" val="1232275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how are we doing in Oregon?</a:t>
            </a:r>
            <a:r>
              <a:rPr lang="en-US" baseline="0" dirty="0"/>
              <a:t>   The latest figures for a full year are for 2020.</a:t>
            </a:r>
          </a:p>
          <a:p>
            <a:endParaRPr lang="en-US" baseline="0" dirty="0"/>
          </a:p>
          <a:p>
            <a:r>
              <a:rPr lang="en-US" b="1" baseline="0" dirty="0"/>
              <a:t>Click</a:t>
            </a:r>
          </a:p>
          <a:p>
            <a:endParaRPr lang="en-US" b="1" baseline="0" dirty="0"/>
          </a:p>
          <a:p>
            <a:r>
              <a:rPr lang="en-US" b="0" baseline="0" dirty="0"/>
              <a:t>The amount of title insurance premiums collected by all companies in Oregon in 2016 was $367,136,962. </a:t>
            </a:r>
          </a:p>
          <a:p>
            <a:endParaRPr lang="en-US" b="0" baseline="0" dirty="0"/>
          </a:p>
          <a:p>
            <a:r>
              <a:rPr lang="en-US" b="0" baseline="0" dirty="0"/>
              <a:t>Prior year (2019) was $</a:t>
            </a:r>
            <a:r>
              <a:rPr lang="en-US" b="1" baseline="0" dirty="0"/>
              <a:t>118M</a:t>
            </a:r>
            <a:r>
              <a:rPr lang="en-US" b="0" baseline="0" dirty="0"/>
              <a:t> less! Any ideas why? (refinances maybe?) </a:t>
            </a:r>
          </a:p>
          <a:p>
            <a:endParaRPr lang="en-US" b="0" baseline="0" dirty="0"/>
          </a:p>
          <a:p>
            <a:endParaRPr lang="en-US" b="0" baseline="0" dirty="0"/>
          </a:p>
          <a:p>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11</a:t>
            </a:fld>
            <a:endParaRPr lang="en-US" dirty="0"/>
          </a:p>
        </p:txBody>
      </p:sp>
    </p:spTree>
    <p:extLst>
      <p:ext uri="{BB962C8B-B14F-4D97-AF65-F5344CB8AC3E}">
        <p14:creationId xmlns:p14="http://schemas.microsoft.com/office/powerpoint/2010/main" val="3059820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Click</a:t>
            </a:r>
          </a:p>
          <a:p>
            <a:endParaRPr lang="en-US" b="1" dirty="0"/>
          </a:p>
          <a:p>
            <a:r>
              <a:rPr lang="en-US" b="0" dirty="0"/>
              <a:t>The amount paid policy losses was only $3,237,333.  The percentage of loss paid in 2020 compared</a:t>
            </a:r>
            <a:r>
              <a:rPr lang="en-US" b="0" baseline="0" dirty="0"/>
              <a:t> to Premiums is under 1%.  Any underwriter will tell you that is a very good number – anything in the 3 to 3.5% range is  really good. So we are doing a good job here in Oregon.</a:t>
            </a:r>
            <a:endParaRPr lang="en-US" b="0"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12</a:t>
            </a:fld>
            <a:endParaRPr lang="en-US" dirty="0"/>
          </a:p>
        </p:txBody>
      </p:sp>
    </p:spTree>
    <p:extLst>
      <p:ext uri="{BB962C8B-B14F-4D97-AF65-F5344CB8AC3E}">
        <p14:creationId xmlns:p14="http://schemas.microsoft.com/office/powerpoint/2010/main" val="1031522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Click</a:t>
            </a:r>
          </a:p>
          <a:p>
            <a:r>
              <a:rPr lang="en-US" dirty="0"/>
              <a:t>How much was paid in escrow losses?</a:t>
            </a:r>
          </a:p>
          <a:p>
            <a:endParaRPr lang="en-US" dirty="0"/>
          </a:p>
          <a:p>
            <a:r>
              <a:rPr lang="en-US" dirty="0"/>
              <a:t>We do not have those figures.  They are not shared by companies.</a:t>
            </a:r>
          </a:p>
        </p:txBody>
      </p:sp>
      <p:sp>
        <p:nvSpPr>
          <p:cNvPr id="4" name="Slide Number Placeholder 3"/>
          <p:cNvSpPr>
            <a:spLocks noGrp="1"/>
          </p:cNvSpPr>
          <p:nvPr>
            <p:ph type="sldNum" sz="quarter" idx="10"/>
          </p:nvPr>
        </p:nvSpPr>
        <p:spPr/>
        <p:txBody>
          <a:bodyPr/>
          <a:lstStyle/>
          <a:p>
            <a:fld id="{77C2426A-AD87-40B8-9877-A05943C131A4}" type="slidenum">
              <a:rPr lang="en-US" smtClean="0"/>
              <a:pPr/>
              <a:t>13</a:t>
            </a:fld>
            <a:endParaRPr lang="en-US" dirty="0"/>
          </a:p>
        </p:txBody>
      </p:sp>
    </p:spTree>
    <p:extLst>
      <p:ext uri="{BB962C8B-B14F-4D97-AF65-F5344CB8AC3E}">
        <p14:creationId xmlns:p14="http://schemas.microsoft.com/office/powerpoint/2010/main" val="3794023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state follows a nationwide trend. See here. </a:t>
            </a:r>
          </a:p>
          <a:p>
            <a:endParaRPr lang="en-US" dirty="0"/>
          </a:p>
          <a:p>
            <a:r>
              <a:rPr lang="en-US" dirty="0"/>
              <a:t>GAAP Combined Ratio: Underwriter profitability. There are several components in the ratio but losses (paid claims) is one of them. </a:t>
            </a:r>
          </a:p>
          <a:p>
            <a:endParaRPr lang="en-US" dirty="0"/>
          </a:p>
          <a:p>
            <a:r>
              <a:rPr lang="en-US" dirty="0"/>
              <a:t>In general, below 100% means financial profit; above 100% means loss. </a:t>
            </a:r>
          </a:p>
          <a:p>
            <a:endParaRPr lang="en-US" dirty="0"/>
          </a:p>
          <a:p>
            <a:r>
              <a:rPr lang="en-US" dirty="0"/>
              <a:t>Correlation between economic conditions and claims. </a:t>
            </a:r>
          </a:p>
          <a:p>
            <a:endParaRPr lang="en-US" dirty="0"/>
          </a:p>
        </p:txBody>
      </p:sp>
      <p:sp>
        <p:nvSpPr>
          <p:cNvPr id="4" name="Slide Number Placeholder 3"/>
          <p:cNvSpPr>
            <a:spLocks noGrp="1"/>
          </p:cNvSpPr>
          <p:nvPr>
            <p:ph type="sldNum" sz="quarter" idx="5"/>
          </p:nvPr>
        </p:nvSpPr>
        <p:spPr/>
        <p:txBody>
          <a:bodyPr/>
          <a:lstStyle/>
          <a:p>
            <a:fld id="{77C2426A-AD87-40B8-9877-A05943C131A4}" type="slidenum">
              <a:rPr lang="en-US" smtClean="0"/>
              <a:pPr/>
              <a:t>14</a:t>
            </a:fld>
            <a:endParaRPr lang="en-US" dirty="0"/>
          </a:p>
        </p:txBody>
      </p:sp>
    </p:spTree>
    <p:extLst>
      <p:ext uri="{BB962C8B-B14F-4D97-AF65-F5344CB8AC3E}">
        <p14:creationId xmlns:p14="http://schemas.microsoft.com/office/powerpoint/2010/main" val="3906917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one of the thing</a:t>
            </a:r>
            <a:r>
              <a:rPr lang="en-US" baseline="0" dirty="0"/>
              <a:t> you can count on.  </a:t>
            </a:r>
          </a:p>
          <a:p>
            <a:endParaRPr lang="en-US" baseline="0" dirty="0"/>
          </a:p>
          <a:p>
            <a:r>
              <a:rPr lang="en-US" baseline="0" dirty="0"/>
              <a:t>When there is a claim people will become nervous and wonder who is at fault.  People seem to always point fingers…</a:t>
            </a:r>
          </a:p>
        </p:txBody>
      </p:sp>
      <p:sp>
        <p:nvSpPr>
          <p:cNvPr id="4" name="Slide Number Placeholder 3"/>
          <p:cNvSpPr>
            <a:spLocks noGrp="1"/>
          </p:cNvSpPr>
          <p:nvPr>
            <p:ph type="sldNum" sz="quarter" idx="10"/>
          </p:nvPr>
        </p:nvSpPr>
        <p:spPr/>
        <p:txBody>
          <a:bodyPr/>
          <a:lstStyle/>
          <a:p>
            <a:fld id="{77C2426A-AD87-40B8-9877-A05943C131A4}" type="slidenum">
              <a:rPr lang="en-US" smtClean="0"/>
              <a:pPr/>
              <a:t>16</a:t>
            </a:fld>
            <a:endParaRPr lang="en-US" dirty="0"/>
          </a:p>
        </p:txBody>
      </p:sp>
    </p:spTree>
    <p:extLst>
      <p:ext uri="{BB962C8B-B14F-4D97-AF65-F5344CB8AC3E}">
        <p14:creationId xmlns:p14="http://schemas.microsoft.com/office/powerpoint/2010/main" val="1657901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How it can feel, as a worker. </a:t>
            </a:r>
          </a:p>
          <a:p>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17</a:t>
            </a:fld>
            <a:endParaRPr lang="en-US" dirty="0"/>
          </a:p>
        </p:txBody>
      </p:sp>
    </p:spTree>
    <p:extLst>
      <p:ext uri="{BB962C8B-B14F-4D97-AF65-F5344CB8AC3E}">
        <p14:creationId xmlns:p14="http://schemas.microsoft.com/office/powerpoint/2010/main" val="1738726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Who caused the claim?</a:t>
            </a:r>
          </a:p>
          <a:p>
            <a:endParaRPr lang="en-US" dirty="0"/>
          </a:p>
          <a:p>
            <a:r>
              <a:rPr lang="en-US" b="1" dirty="0"/>
              <a:t>Click</a:t>
            </a:r>
            <a:r>
              <a:rPr lang="en-US" b="1" baseline="0" dirty="0"/>
              <a:t> and read the seven choices. ( </a:t>
            </a:r>
            <a:r>
              <a:rPr lang="en-US" b="0" baseline="0" dirty="0"/>
              <a:t>I would like to think that would never happen!)</a:t>
            </a:r>
            <a:endParaRPr lang="en-US" b="1" baseline="0" dirty="0"/>
          </a:p>
          <a:p>
            <a:endParaRPr lang="en-US" b="1" baseline="0" dirty="0"/>
          </a:p>
          <a:p>
            <a:r>
              <a:rPr lang="en-US" b="0" baseline="0" dirty="0"/>
              <a:t>Obviously, we should all try to limit claims as best we can.  Not just for the sake of our companies but for the sake of our customers.  No one wants to make a claim on their title insurance policy.  Our insureds expect to never have to look at their policy after closing and that is what we want too.  The fact is though that claims happen. You have heard this many times: This is an insurance business.  Not all claims are caused by someone’s mistake but even if a mistake was made, it is understood that we are all under tremendous pressure to produce a high volume of work flawlessly as we face new and various challenges every day.  </a:t>
            </a:r>
          </a:p>
          <a:p>
            <a:r>
              <a:rPr lang="en-US" b="0" baseline="0" dirty="0"/>
              <a:t>Following is a description of a real claim.  See if you can tell who made the mistake..</a:t>
            </a:r>
            <a:endParaRPr lang="en-US" b="1" baseline="0" dirty="0"/>
          </a:p>
          <a:p>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18</a:t>
            </a:fld>
            <a:endParaRPr lang="en-US" dirty="0"/>
          </a:p>
        </p:txBody>
      </p:sp>
    </p:spTree>
    <p:extLst>
      <p:ext uri="{BB962C8B-B14F-4D97-AF65-F5344CB8AC3E}">
        <p14:creationId xmlns:p14="http://schemas.microsoft.com/office/powerpoint/2010/main" val="2360854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19</a:t>
            </a:fld>
            <a:endParaRPr lang="en-US" dirty="0"/>
          </a:p>
        </p:txBody>
      </p:sp>
    </p:spTree>
    <p:extLst>
      <p:ext uri="{BB962C8B-B14F-4D97-AF65-F5344CB8AC3E}">
        <p14:creationId xmlns:p14="http://schemas.microsoft.com/office/powerpoint/2010/main" val="1704632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Margaret Dorothy Applewyte, who regularly went by her middle name Dorothy, was known</a:t>
            </a:r>
            <a:r>
              <a:rPr lang="en-US" baseline="0" dirty="0"/>
              <a:t> to own several properties in Oregon; </a:t>
            </a:r>
          </a:p>
          <a:p>
            <a:endParaRPr lang="en-US" baseline="0" dirty="0"/>
          </a:p>
          <a:p>
            <a:r>
              <a:rPr lang="en-US" b="1" baseline="0" dirty="0"/>
              <a:t>Click</a:t>
            </a:r>
          </a:p>
          <a:p>
            <a:endParaRPr lang="en-US" b="1" baseline="0" dirty="0"/>
          </a:p>
          <a:p>
            <a:r>
              <a:rPr lang="en-US" baseline="0" dirty="0"/>
              <a:t>but when she died her son, who was from California, had no idea what properties she had actually owned . </a:t>
            </a:r>
          </a:p>
          <a:p>
            <a:r>
              <a:rPr lang="en-US" baseline="0" dirty="0"/>
              <a:t>A probate was filed and her son was named Personal Representative of her estate. </a:t>
            </a:r>
          </a:p>
          <a:p>
            <a:endParaRPr lang="en-US" baseline="0" dirty="0"/>
          </a:p>
          <a:p>
            <a:r>
              <a:rPr lang="en-US" b="1" baseline="0" dirty="0"/>
              <a:t>Click</a:t>
            </a:r>
          </a:p>
          <a:p>
            <a:endParaRPr lang="en-US" b="1" baseline="0" dirty="0"/>
          </a:p>
          <a:p>
            <a:r>
              <a:rPr lang="en-US" baseline="0" dirty="0"/>
              <a:t>The attorney for the estate told the son that he knew a local real estate agent whom he thought might be familiar with the properties that the deceased had acquired over the years.  </a:t>
            </a:r>
          </a:p>
          <a:p>
            <a:endParaRPr lang="en-US" baseline="0" dirty="0"/>
          </a:p>
          <a:p>
            <a:r>
              <a:rPr lang="en-US" baseline="0" dirty="0"/>
              <a:t>The real estate agent was familiar with Ms. Applewyte and could identify many of the properties in the county that made up her estate, but the agent suspected that Ms. </a:t>
            </a:r>
            <a:r>
              <a:rPr lang="en-US" baseline="0" dirty="0" err="1"/>
              <a:t>Applewyte</a:t>
            </a:r>
            <a:r>
              <a:rPr lang="en-US" baseline="0" dirty="0"/>
              <a:t> might have also owned some properties in the neighboring county.  </a:t>
            </a:r>
          </a:p>
          <a:p>
            <a:endParaRPr lang="en-US" baseline="0" dirty="0"/>
          </a:p>
          <a:p>
            <a:r>
              <a:rPr lang="en-US" b="1" baseline="0" dirty="0"/>
              <a:t>Click</a:t>
            </a:r>
          </a:p>
          <a:p>
            <a:endParaRPr lang="en-US" baseline="0" dirty="0"/>
          </a:p>
          <a:p>
            <a:r>
              <a:rPr lang="en-US" baseline="0" dirty="0"/>
              <a:t>The agent told the PR that she would check with customer service at the title company.</a:t>
            </a:r>
          </a:p>
          <a:p>
            <a:endParaRPr lang="en-US" baseline="0" dirty="0"/>
          </a:p>
          <a:p>
            <a:r>
              <a:rPr lang="en-US" b="1" baseline="0" dirty="0"/>
              <a:t>Click</a:t>
            </a:r>
          </a:p>
          <a:p>
            <a:endParaRPr lang="en-US" b="1" baseline="0" dirty="0"/>
          </a:p>
          <a:p>
            <a:r>
              <a:rPr lang="en-US" b="1" baseline="0" dirty="0"/>
              <a:t>Click</a:t>
            </a:r>
          </a:p>
          <a:p>
            <a:endParaRPr lang="en-US" b="1" baseline="0" dirty="0"/>
          </a:p>
          <a:p>
            <a:r>
              <a:rPr lang="en-US" baseline="0" dirty="0"/>
              <a:t>The agent contacted the customer service department of a title company in the neighboring county and asked if they could find any deeds to a Margaret Applewyte or a Dorothy Applewyte. </a:t>
            </a:r>
          </a:p>
          <a:p>
            <a:endParaRPr lang="en-US" baseline="0" dirty="0"/>
          </a:p>
          <a:p>
            <a:r>
              <a:rPr lang="en-US" b="1" baseline="0" dirty="0"/>
              <a:t>Click </a:t>
            </a:r>
          </a:p>
          <a:p>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20</a:t>
            </a:fld>
            <a:endParaRPr lang="en-US" dirty="0"/>
          </a:p>
        </p:txBody>
      </p:sp>
    </p:spTree>
    <p:extLst>
      <p:ext uri="{BB962C8B-B14F-4D97-AF65-F5344CB8AC3E}">
        <p14:creationId xmlns:p14="http://schemas.microsoft.com/office/powerpoint/2010/main" val="3334631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1" dirty="0">
              <a:solidFill>
                <a:prstClr val="black"/>
              </a:solidFill>
            </a:endParaRPr>
          </a:p>
          <a:p>
            <a:pPr defTabSz="931774">
              <a:defRPr/>
            </a:pPr>
            <a:r>
              <a:rPr lang="en-US" dirty="0">
                <a:solidFill>
                  <a:prstClr val="black"/>
                </a:solidFill>
              </a:rPr>
              <a:t>After doing some research, the employee in customer service told the agent that there was a deed to a Dorothy M. Applewyte.  The agent asked the customer service employee to send a copy of the deed to him.  The agent then, in turn, provided the deed, among others, to the probate attorney.</a:t>
            </a:r>
          </a:p>
        </p:txBody>
      </p:sp>
      <p:sp>
        <p:nvSpPr>
          <p:cNvPr id="4" name="Slide Number Placeholder 3"/>
          <p:cNvSpPr>
            <a:spLocks noGrp="1"/>
          </p:cNvSpPr>
          <p:nvPr>
            <p:ph type="sldNum" sz="quarter" idx="10"/>
          </p:nvPr>
        </p:nvSpPr>
        <p:spPr/>
        <p:txBody>
          <a:bodyPr/>
          <a:lstStyle/>
          <a:p>
            <a:fld id="{77C2426A-AD87-40B8-9877-A05943C131A4}" type="slidenum">
              <a:rPr lang="en-US" smtClean="0"/>
              <a:pPr/>
              <a:t>21</a:t>
            </a:fld>
            <a:endParaRPr lang="en-US" dirty="0"/>
          </a:p>
        </p:txBody>
      </p:sp>
    </p:spTree>
    <p:extLst>
      <p:ext uri="{BB962C8B-B14F-4D97-AF65-F5344CB8AC3E}">
        <p14:creationId xmlns:p14="http://schemas.microsoft.com/office/powerpoint/2010/main" val="3316938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This is a picture that appeared in the Oregonian.  </a:t>
            </a:r>
          </a:p>
          <a:p>
            <a:endParaRPr lang="en-US" sz="1600" dirty="0"/>
          </a:p>
          <a:p>
            <a:r>
              <a:rPr lang="en-US" sz="1600" dirty="0"/>
              <a:t>The juxtaposition of these two signs would lead one to believe that one could probably</a:t>
            </a:r>
            <a:r>
              <a:rPr lang="en-US" sz="1600" baseline="0" dirty="0"/>
              <a:t> expect a risk-free purchase. Certainly, you would expect the deed to be good.  </a:t>
            </a:r>
          </a:p>
          <a:p>
            <a:endParaRPr lang="en-US" sz="1600" baseline="0" dirty="0"/>
          </a:p>
          <a:p>
            <a:r>
              <a:rPr lang="en-US" sz="1600" baseline="0" dirty="0"/>
              <a:t>But in a normal transaction, even between friends and relatives, there is, understandably, concern about the state of the property’s title.</a:t>
            </a:r>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2426A-AD87-40B8-9877-A05943C131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0830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property was a beautiful vacant lot -perfect for building a house.</a:t>
            </a:r>
          </a:p>
          <a:p>
            <a:pPr defTabSz="931774">
              <a:defRPr/>
            </a:pPr>
            <a:r>
              <a:rPr lang="en-US" b="1" dirty="0"/>
              <a:t>Click</a:t>
            </a:r>
          </a:p>
          <a:p>
            <a:pPr defTabSz="931774">
              <a:defRPr/>
            </a:pPr>
            <a:r>
              <a:rPr lang="en-US" dirty="0">
                <a:solidFill>
                  <a:prstClr val="black"/>
                </a:solidFill>
              </a:rPr>
              <a:t>The PR and the attorney then hired the real estate agent to sell the various properties that made up the estate including the property in the next county.  </a:t>
            </a:r>
          </a:p>
          <a:p>
            <a:pPr defTabSz="931774">
              <a:defRPr/>
            </a:pPr>
            <a:r>
              <a:rPr lang="en-US" b="1" dirty="0">
                <a:solidFill>
                  <a:prstClr val="black"/>
                </a:solidFill>
              </a:rPr>
              <a:t>Click</a:t>
            </a:r>
          </a:p>
          <a:p>
            <a:pPr defTabSz="931774">
              <a:defRPr/>
            </a:pPr>
            <a:r>
              <a:rPr lang="en-US" dirty="0">
                <a:solidFill>
                  <a:prstClr val="black"/>
                </a:solidFill>
              </a:rPr>
              <a:t>The property quickly sold to buyers that planned to build a new house for their family.  </a:t>
            </a:r>
          </a:p>
          <a:p>
            <a:pPr defTabSz="931774">
              <a:defRPr/>
            </a:pPr>
            <a:r>
              <a:rPr lang="en-US" b="1" dirty="0">
                <a:solidFill>
                  <a:prstClr val="black"/>
                </a:solidFill>
              </a:rPr>
              <a:t>Click</a:t>
            </a:r>
          </a:p>
          <a:p>
            <a:pPr defTabSz="931774">
              <a:defRPr/>
            </a:pPr>
            <a:r>
              <a:rPr lang="en-US" dirty="0">
                <a:solidFill>
                  <a:prstClr val="black"/>
                </a:solidFill>
              </a:rPr>
              <a:t>An order for title insurance and escrow is placed with the title company.</a:t>
            </a:r>
          </a:p>
          <a:p>
            <a:pPr defTabSz="931774">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22</a:t>
            </a:fld>
            <a:endParaRPr lang="en-US" dirty="0"/>
          </a:p>
        </p:txBody>
      </p:sp>
    </p:spTree>
    <p:extLst>
      <p:ext uri="{BB962C8B-B14F-4D97-AF65-F5344CB8AC3E}">
        <p14:creationId xmlns:p14="http://schemas.microsoft.com/office/powerpoint/2010/main" val="2817205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a:t>
            </a:r>
          </a:p>
          <a:p>
            <a:r>
              <a:rPr lang="en-US" b="1" dirty="0"/>
              <a:t>Click</a:t>
            </a:r>
          </a:p>
          <a:p>
            <a:endParaRPr lang="en-US" b="1" dirty="0"/>
          </a:p>
          <a:p>
            <a:r>
              <a:rPr lang="en-US" dirty="0"/>
              <a:t>The</a:t>
            </a:r>
            <a:r>
              <a:rPr lang="en-US" baseline="0" dirty="0"/>
              <a:t> title company then contacted the parties stating that they could not find a probate proceeding for a Dorothy M. Applewyte or anything else that showed that she was deceased.</a:t>
            </a:r>
          </a:p>
          <a:p>
            <a:r>
              <a:rPr lang="en-US" baseline="0" dirty="0"/>
              <a:t>  </a:t>
            </a:r>
          </a:p>
          <a:p>
            <a:r>
              <a:rPr lang="en-US" b="1" baseline="0" dirty="0"/>
              <a:t>Click</a:t>
            </a:r>
          </a:p>
          <a:p>
            <a:endParaRPr lang="en-US" b="1" baseline="0" dirty="0"/>
          </a:p>
          <a:p>
            <a:r>
              <a:rPr lang="en-US" baseline="0" dirty="0"/>
              <a:t>This prompted a rather indignant call from the probate attorney who informed the title company that of course she was deceased and that he was handling the probate for Margaret Dorothy Applewyte and that she was the same person as Dorothy M. Applewyte.  He then sent probate pleadings to the title company that showed the property as part of the inventory listed in the probate.</a:t>
            </a:r>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23</a:t>
            </a:fld>
            <a:endParaRPr lang="en-US" dirty="0"/>
          </a:p>
        </p:txBody>
      </p:sp>
    </p:spTree>
    <p:extLst>
      <p:ext uri="{BB962C8B-B14F-4D97-AF65-F5344CB8AC3E}">
        <p14:creationId xmlns:p14="http://schemas.microsoft.com/office/powerpoint/2010/main" val="734465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 transaction was closed and a policy issued insuring the buyers for $86,000.  The buyers then began construction on their new house.</a:t>
            </a:r>
          </a:p>
          <a:p>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24</a:t>
            </a:fld>
            <a:endParaRPr lang="en-US" dirty="0"/>
          </a:p>
        </p:txBody>
      </p:sp>
    </p:spTree>
    <p:extLst>
      <p:ext uri="{BB962C8B-B14F-4D97-AF65-F5344CB8AC3E}">
        <p14:creationId xmlns:p14="http://schemas.microsoft.com/office/powerpoint/2010/main" val="3222588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25</a:t>
            </a:fld>
            <a:endParaRPr lang="en-US" dirty="0"/>
          </a:p>
        </p:txBody>
      </p:sp>
    </p:spTree>
    <p:extLst>
      <p:ext uri="{BB962C8B-B14F-4D97-AF65-F5344CB8AC3E}">
        <p14:creationId xmlns:p14="http://schemas.microsoft.com/office/powerpoint/2010/main" val="4181331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Dorothy M. Applewyte was hosting a family reunion.  At some point it was decided that she and several of her relatives would all travel</a:t>
            </a:r>
            <a:r>
              <a:rPr lang="en-US" baseline="0" dirty="0"/>
              <a:t> to view Dorothy’s beautiful property where she would soon be building her dream house.</a:t>
            </a:r>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26</a:t>
            </a:fld>
            <a:endParaRPr lang="en-US" dirty="0"/>
          </a:p>
        </p:txBody>
      </p:sp>
    </p:spTree>
    <p:extLst>
      <p:ext uri="{BB962C8B-B14F-4D97-AF65-F5344CB8AC3E}">
        <p14:creationId xmlns:p14="http://schemas.microsoft.com/office/powerpoint/2010/main" val="2066954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2900" dirty="0">
                <a:solidFill>
                  <a:prstClr val="black"/>
                </a:solidFill>
                <a:ea typeface="+mj-ea"/>
                <a:cs typeface="+mj-cs"/>
              </a:rPr>
              <a:t>But when Dorothy and her relatives arrived at her dream property they find that construction had begun on someone else’s dream home!  Yes, Dorothy M. Applewyte is the true owner.  Margaret Dorothy Applewyte never had an interest in the property.  The insured buyers do not have title to the property.  This is a real mess.  Whose fault is it? </a:t>
            </a:r>
            <a:endParaRPr lang="en-US" sz="2900"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27</a:t>
            </a:fld>
            <a:endParaRPr lang="en-US" dirty="0"/>
          </a:p>
        </p:txBody>
      </p:sp>
    </p:spTree>
    <p:extLst>
      <p:ext uri="{BB962C8B-B14F-4D97-AF65-F5344CB8AC3E}">
        <p14:creationId xmlns:p14="http://schemas.microsoft.com/office/powerpoint/2010/main" val="3396705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to the property was held by Dorothy M. </a:t>
            </a:r>
            <a:r>
              <a:rPr lang="en-US" dirty="0" err="1"/>
              <a:t>Applewyte</a:t>
            </a:r>
            <a:r>
              <a:rPr lang="en-US" dirty="0"/>
              <a:t> (the rumors of her death had been greatly exaggerated). </a:t>
            </a:r>
          </a:p>
          <a:p>
            <a:endParaRPr lang="en-US" dirty="0"/>
          </a:p>
          <a:p>
            <a:r>
              <a:rPr lang="en-US" dirty="0"/>
              <a:t>The decedent was Margaret Dorothy </a:t>
            </a:r>
            <a:r>
              <a:rPr lang="en-US" dirty="0" err="1"/>
              <a:t>Applewyte</a:t>
            </a:r>
            <a:r>
              <a:rPr lang="en-US" dirty="0"/>
              <a:t>.</a:t>
            </a:r>
          </a:p>
        </p:txBody>
      </p:sp>
      <p:sp>
        <p:nvSpPr>
          <p:cNvPr id="4" name="Slide Number Placeholder 3"/>
          <p:cNvSpPr>
            <a:spLocks noGrp="1"/>
          </p:cNvSpPr>
          <p:nvPr>
            <p:ph type="sldNum" sz="quarter" idx="5"/>
          </p:nvPr>
        </p:nvSpPr>
        <p:spPr/>
        <p:txBody>
          <a:bodyPr/>
          <a:lstStyle/>
          <a:p>
            <a:fld id="{77C2426A-AD87-40B8-9877-A05943C131A4}" type="slidenum">
              <a:rPr lang="en-US" smtClean="0"/>
              <a:pPr/>
              <a:t>28</a:t>
            </a:fld>
            <a:endParaRPr lang="en-US" dirty="0"/>
          </a:p>
        </p:txBody>
      </p:sp>
    </p:spTree>
    <p:extLst>
      <p:ext uri="{BB962C8B-B14F-4D97-AF65-F5344CB8AC3E}">
        <p14:creationId xmlns:p14="http://schemas.microsoft.com/office/powerpoint/2010/main" val="2167366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 buyers have title insurance coverage up to $86,000, but because</a:t>
            </a:r>
            <a:r>
              <a:rPr lang="en-US" baseline="0" dirty="0"/>
              <a:t> they have a house half built, they are in a position to lose much more.  So what do they do? They sue the PR of the estate who sold them the property and they also sue the real estate agent. </a:t>
            </a:r>
          </a:p>
          <a:p>
            <a:endParaRPr lang="en-US" baseline="0" dirty="0"/>
          </a:p>
          <a:p>
            <a:r>
              <a:rPr lang="en-US" b="1" baseline="0" dirty="0"/>
              <a:t>Click </a:t>
            </a:r>
          </a:p>
          <a:p>
            <a:endParaRPr lang="en-US" b="1" baseline="0" dirty="0"/>
          </a:p>
          <a:p>
            <a:r>
              <a:rPr lang="en-US" baseline="0" dirty="0"/>
              <a:t>The PR holds the attorney responsible.</a:t>
            </a:r>
          </a:p>
          <a:p>
            <a:endParaRPr lang="en-US" baseline="0" dirty="0"/>
          </a:p>
          <a:p>
            <a:r>
              <a:rPr lang="en-US" b="1" baseline="0" dirty="0"/>
              <a:t>Click</a:t>
            </a:r>
          </a:p>
          <a:p>
            <a:endParaRPr lang="en-US" b="1" baseline="0" dirty="0"/>
          </a:p>
          <a:p>
            <a:r>
              <a:rPr lang="en-US" baseline="0" dirty="0"/>
              <a:t>The attorney blames the real estate agent and </a:t>
            </a:r>
            <a:r>
              <a:rPr lang="en-US" b="1" baseline="0" dirty="0"/>
              <a:t>(Click)</a:t>
            </a:r>
            <a:r>
              <a:rPr lang="en-US" baseline="0" dirty="0"/>
              <a:t> the title company for providing a “defective” commitment and policy and </a:t>
            </a:r>
            <a:r>
              <a:rPr lang="en-US" b="1" baseline="0" dirty="0"/>
              <a:t>(Click)</a:t>
            </a:r>
            <a:r>
              <a:rPr lang="en-US" baseline="0" dirty="0"/>
              <a:t> the title company’s customer service department for providing “incorrect” information.</a:t>
            </a:r>
          </a:p>
          <a:p>
            <a:endParaRPr lang="en-US" baseline="0" dirty="0"/>
          </a:p>
          <a:p>
            <a:r>
              <a:rPr lang="en-US" b="1" baseline="0" dirty="0"/>
              <a:t>Click</a:t>
            </a:r>
          </a:p>
          <a:p>
            <a:endParaRPr lang="en-US" b="1" baseline="0" dirty="0"/>
          </a:p>
          <a:p>
            <a:r>
              <a:rPr lang="en-US" baseline="0" dirty="0"/>
              <a:t>The agent blames title company’s customer service department and </a:t>
            </a:r>
            <a:r>
              <a:rPr lang="en-US" b="1" baseline="0" dirty="0"/>
              <a:t>(Click)</a:t>
            </a:r>
            <a:r>
              <a:rPr lang="en-US" baseline="0" dirty="0"/>
              <a:t> the title company in general because of the commitment and policy.</a:t>
            </a:r>
          </a:p>
          <a:p>
            <a:endParaRPr lang="en-US" baseline="0" dirty="0"/>
          </a:p>
          <a:p>
            <a:r>
              <a:rPr lang="en-US" b="1" baseline="0" dirty="0"/>
              <a:t>Click</a:t>
            </a:r>
          </a:p>
          <a:p>
            <a:endParaRPr lang="en-US" b="1" baseline="0" dirty="0"/>
          </a:p>
          <a:p>
            <a:r>
              <a:rPr lang="en-US" baseline="0" dirty="0"/>
              <a:t>Because the title company  is subrogated under the terms of the policy to the claims of the insured buyers against the seller, it has an action against the PR.</a:t>
            </a:r>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29</a:t>
            </a:fld>
            <a:endParaRPr lang="en-US" dirty="0"/>
          </a:p>
        </p:txBody>
      </p:sp>
    </p:spTree>
    <p:extLst>
      <p:ext uri="{BB962C8B-B14F-4D97-AF65-F5344CB8AC3E}">
        <p14:creationId xmlns:p14="http://schemas.microsoft.com/office/powerpoint/2010/main" val="4093098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what happened in the end.</a:t>
            </a:r>
          </a:p>
          <a:p>
            <a:endParaRPr lang="en-US" dirty="0"/>
          </a:p>
          <a:p>
            <a:r>
              <a:rPr lang="en-US" b="1" dirty="0"/>
              <a:t>Click</a:t>
            </a:r>
          </a:p>
          <a:p>
            <a:endParaRPr lang="en-US" b="1" dirty="0"/>
          </a:p>
          <a:p>
            <a:r>
              <a:rPr lang="en-US" dirty="0"/>
              <a:t>Dorothy – the alive and well Dorothy -   found a new and better ( and of course more expensive) lot.</a:t>
            </a:r>
          </a:p>
          <a:p>
            <a:endParaRPr lang="en-US" dirty="0"/>
          </a:p>
          <a:p>
            <a:r>
              <a:rPr lang="en-US" b="1" dirty="0"/>
              <a:t>Click</a:t>
            </a:r>
          </a:p>
          <a:p>
            <a:endParaRPr lang="en-US" b="1" dirty="0"/>
          </a:p>
          <a:p>
            <a:r>
              <a:rPr lang="en-US" dirty="0"/>
              <a:t>Everyone (some reluctantly) contributed to the purchase of the new lot except…</a:t>
            </a:r>
          </a:p>
          <a:p>
            <a:endParaRPr lang="en-US" dirty="0"/>
          </a:p>
          <a:p>
            <a:r>
              <a:rPr lang="en-US" b="1" dirty="0"/>
              <a:t>Click</a:t>
            </a:r>
          </a:p>
          <a:p>
            <a:endParaRPr lang="en-US" b="1" dirty="0"/>
          </a:p>
          <a:p>
            <a:r>
              <a:rPr lang="en-US" dirty="0"/>
              <a:t>The real estate agent who kept the commission.</a:t>
            </a:r>
          </a:p>
          <a:p>
            <a:endParaRPr lang="en-US" b="0"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30</a:t>
            </a:fld>
            <a:endParaRPr lang="en-US" dirty="0"/>
          </a:p>
        </p:txBody>
      </p:sp>
    </p:spTree>
    <p:extLst>
      <p:ext uri="{BB962C8B-B14F-4D97-AF65-F5344CB8AC3E}">
        <p14:creationId xmlns:p14="http://schemas.microsoft.com/office/powerpoint/2010/main" val="611787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What is the Lesson here?</a:t>
            </a:r>
          </a:p>
          <a:p>
            <a:pPr defTabSz="931774">
              <a:defRPr/>
            </a:pPr>
            <a:endParaRPr lang="en-US" dirty="0"/>
          </a:p>
          <a:p>
            <a:pPr defTabSz="931774">
              <a:defRPr/>
            </a:pPr>
            <a:r>
              <a:rPr lang="en-US" b="1" dirty="0"/>
              <a:t>CLICK</a:t>
            </a:r>
          </a:p>
          <a:p>
            <a:pPr defTabSz="931774">
              <a:defRPr/>
            </a:pPr>
            <a:endParaRPr lang="en-US" dirty="0"/>
          </a:p>
          <a:p>
            <a:pPr defTabSz="931774">
              <a:defRPr/>
            </a:pPr>
            <a:r>
              <a:rPr lang="en-US" dirty="0"/>
              <a:t>We are all human and humans make mistakes.</a:t>
            </a:r>
          </a:p>
          <a:p>
            <a:pPr defTabSz="931774">
              <a:defRPr/>
            </a:pPr>
            <a:endParaRPr lang="en-US" dirty="0"/>
          </a:p>
          <a:p>
            <a:pPr defTabSz="931774">
              <a:defRPr/>
            </a:pPr>
            <a:r>
              <a:rPr lang="en-US" b="1" dirty="0"/>
              <a:t>Click</a:t>
            </a:r>
          </a:p>
          <a:p>
            <a:pPr defTabSz="931774">
              <a:defRPr/>
            </a:pPr>
            <a:endParaRPr lang="en-US" b="1" dirty="0"/>
          </a:p>
          <a:p>
            <a:pPr defTabSz="931774">
              <a:defRPr/>
            </a:pPr>
            <a:r>
              <a:rPr lang="en-US" dirty="0"/>
              <a:t>And sometimes it’s just a group effort….</a:t>
            </a:r>
          </a:p>
          <a:p>
            <a:endParaRPr lang="en-US" b="1"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31</a:t>
            </a:fld>
            <a:endParaRPr lang="en-US" dirty="0"/>
          </a:p>
        </p:txBody>
      </p:sp>
    </p:spTree>
    <p:extLst>
      <p:ext uri="{BB962C8B-B14F-4D97-AF65-F5344CB8AC3E}">
        <p14:creationId xmlns:p14="http://schemas.microsoft.com/office/powerpoint/2010/main" val="1946212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can a buyer or lender do to assure</a:t>
            </a:r>
            <a:r>
              <a:rPr lang="en-US" baseline="0" dirty="0"/>
              <a:t> that the title they are acquiring or that is securing a loan is what they expect and in the condition they expect?</a:t>
            </a:r>
          </a:p>
          <a:p>
            <a:endParaRPr lang="en-US" baseline="0" dirty="0"/>
          </a:p>
          <a:p>
            <a:r>
              <a:rPr lang="en-US" b="1" baseline="0" dirty="0"/>
              <a:t>Click</a:t>
            </a:r>
          </a:p>
          <a:p>
            <a:endParaRPr lang="en-US" b="1" baseline="0" dirty="0"/>
          </a:p>
          <a:p>
            <a:pPr marL="232943" indent="-232943"/>
            <a:r>
              <a:rPr lang="en-US" baseline="0" dirty="0"/>
              <a:t>They can ask around. They can ask the seller and neighbors and others.  This is what was done in medieval times with mixed results.</a:t>
            </a:r>
          </a:p>
          <a:p>
            <a:pPr marL="232943" indent="-232943">
              <a:buAutoNum type="arabicPeriod"/>
            </a:pPr>
            <a:endParaRPr lang="en-US" baseline="0" dirty="0"/>
          </a:p>
          <a:p>
            <a:pPr marL="232943" indent="-232943"/>
            <a:r>
              <a:rPr lang="en-US" b="1" baseline="0" dirty="0"/>
              <a:t>Click</a:t>
            </a:r>
          </a:p>
          <a:p>
            <a:pPr marL="232943" indent="-232943"/>
            <a:br>
              <a:rPr lang="en-US" baseline="0" dirty="0"/>
            </a:br>
            <a:r>
              <a:rPr lang="en-US" baseline="0" dirty="0"/>
              <a:t>Because we now have filed written documents, you could go to the courthouse or on line and try to find and read and interpret the effect of documents found there (assuming you have the expertise to do so).</a:t>
            </a:r>
          </a:p>
          <a:p>
            <a:pPr marL="232943" indent="-232943">
              <a:buAutoNum type="arabicPeriod"/>
            </a:pPr>
            <a:endParaRPr lang="en-US" baseline="0"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3</a:t>
            </a:fld>
            <a:endParaRPr lang="en-US" dirty="0"/>
          </a:p>
        </p:txBody>
      </p:sp>
    </p:spTree>
    <p:extLst>
      <p:ext uri="{BB962C8B-B14F-4D97-AF65-F5344CB8AC3E}">
        <p14:creationId xmlns:p14="http://schemas.microsoft.com/office/powerpoint/2010/main" val="4103267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33</a:t>
            </a:fld>
            <a:endParaRPr lang="en-US" dirty="0"/>
          </a:p>
        </p:txBody>
      </p:sp>
    </p:spTree>
    <p:extLst>
      <p:ext uri="{BB962C8B-B14F-4D97-AF65-F5344CB8AC3E}">
        <p14:creationId xmlns:p14="http://schemas.microsoft.com/office/powerpoint/2010/main" val="2623535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title company was asked to insure a sale of a medical building for $5 million.</a:t>
            </a:r>
          </a:p>
          <a:p>
            <a:endParaRPr lang="en-US" dirty="0"/>
          </a:p>
          <a:p>
            <a:r>
              <a:rPr lang="en-US" b="1" dirty="0"/>
              <a:t>Click</a:t>
            </a:r>
          </a:p>
          <a:p>
            <a:endParaRPr lang="en-US" b="1" dirty="0"/>
          </a:p>
          <a:p>
            <a:r>
              <a:rPr lang="en-US" u="sng" dirty="0"/>
              <a:t>Two years </a:t>
            </a:r>
            <a:r>
              <a:rPr lang="en-US" dirty="0"/>
              <a:t>after the transaction closed there was a judgment entered that resulted in a complete failure of the insureds’ title.</a:t>
            </a:r>
          </a:p>
          <a:p>
            <a:endParaRPr lang="en-US" dirty="0"/>
          </a:p>
          <a:p>
            <a:r>
              <a:rPr lang="en-US" b="1" dirty="0"/>
              <a:t>Click</a:t>
            </a:r>
          </a:p>
          <a:p>
            <a:endParaRPr lang="en-US" b="1" dirty="0"/>
          </a:p>
          <a:p>
            <a:r>
              <a:rPr lang="en-US" dirty="0"/>
              <a:t>Neither the title company or the insureds knew anything about a court action before being informed of the judgment.</a:t>
            </a:r>
          </a:p>
          <a:p>
            <a:endParaRPr lang="en-US" dirty="0"/>
          </a:p>
          <a:p>
            <a:r>
              <a:rPr lang="en-US" b="1" dirty="0"/>
              <a:t>Click</a:t>
            </a:r>
          </a:p>
          <a:p>
            <a:endParaRPr lang="en-US" b="1" dirty="0"/>
          </a:p>
          <a:p>
            <a:r>
              <a:rPr lang="en-US" b="1" dirty="0"/>
              <a:t>How could this happen?</a:t>
            </a:r>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34</a:t>
            </a:fld>
            <a:endParaRPr lang="en-US" dirty="0"/>
          </a:p>
        </p:txBody>
      </p:sp>
    </p:spTree>
    <p:extLst>
      <p:ext uri="{BB962C8B-B14F-4D97-AF65-F5344CB8AC3E}">
        <p14:creationId xmlns:p14="http://schemas.microsoft.com/office/powerpoint/2010/main" val="16525537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we discovered.</a:t>
            </a:r>
          </a:p>
        </p:txBody>
      </p:sp>
      <p:sp>
        <p:nvSpPr>
          <p:cNvPr id="4" name="Slide Number Placeholder 3"/>
          <p:cNvSpPr>
            <a:spLocks noGrp="1"/>
          </p:cNvSpPr>
          <p:nvPr>
            <p:ph type="sldNum" sz="quarter" idx="10"/>
          </p:nvPr>
        </p:nvSpPr>
        <p:spPr/>
        <p:txBody>
          <a:bodyPr/>
          <a:lstStyle/>
          <a:p>
            <a:fld id="{77C2426A-AD87-40B8-9877-A05943C131A4}" type="slidenum">
              <a:rPr lang="en-US" smtClean="0"/>
              <a:pPr/>
              <a:t>35</a:t>
            </a:fld>
            <a:endParaRPr lang="en-US" dirty="0"/>
          </a:p>
        </p:txBody>
      </p:sp>
    </p:spTree>
    <p:extLst>
      <p:ext uri="{BB962C8B-B14F-4D97-AF65-F5344CB8AC3E}">
        <p14:creationId xmlns:p14="http://schemas.microsoft.com/office/powerpoint/2010/main" val="1516235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Mr. and Mrs. A were Japanese citizens.</a:t>
            </a:r>
          </a:p>
          <a:p>
            <a:pPr defTabSz="931774">
              <a:defRPr/>
            </a:pPr>
            <a:endParaRPr lang="en-US" dirty="0"/>
          </a:p>
          <a:p>
            <a:pPr defTabSz="931774">
              <a:defRPr/>
            </a:pPr>
            <a:r>
              <a:rPr lang="en-US" b="1" dirty="0"/>
              <a:t>Click</a:t>
            </a:r>
          </a:p>
          <a:p>
            <a:pPr defTabSz="931774">
              <a:defRPr/>
            </a:pPr>
            <a:endParaRPr lang="en-US" b="1" dirty="0"/>
          </a:p>
          <a:p>
            <a:pPr defTabSz="931774">
              <a:defRPr/>
            </a:pPr>
            <a:r>
              <a:rPr lang="en-US" dirty="0"/>
              <a:t>Mrs. A introduced her husband to Mr. B who had some ideas regarding investment in the U.S.</a:t>
            </a:r>
          </a:p>
          <a:p>
            <a:pPr defTabSz="931774">
              <a:defRPr/>
            </a:pPr>
            <a:endParaRPr lang="en-US" b="1" dirty="0"/>
          </a:p>
          <a:p>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36</a:t>
            </a:fld>
            <a:endParaRPr lang="en-US" dirty="0"/>
          </a:p>
        </p:txBody>
      </p:sp>
    </p:spTree>
    <p:extLst>
      <p:ext uri="{BB962C8B-B14F-4D97-AF65-F5344CB8AC3E}">
        <p14:creationId xmlns:p14="http://schemas.microsoft.com/office/powerpoint/2010/main" val="1896884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Mrs. A and Mr. B went to Washington State without Mr A to invest some of their</a:t>
            </a:r>
            <a:r>
              <a:rPr lang="en-US" b="0" baseline="0" dirty="0"/>
              <a:t> “hard earned money”</a:t>
            </a:r>
            <a:r>
              <a:rPr lang="en-US" b="0" dirty="0"/>
              <a:t>.</a:t>
            </a:r>
          </a:p>
        </p:txBody>
      </p:sp>
      <p:sp>
        <p:nvSpPr>
          <p:cNvPr id="4" name="Slide Number Placeholder 3"/>
          <p:cNvSpPr>
            <a:spLocks noGrp="1"/>
          </p:cNvSpPr>
          <p:nvPr>
            <p:ph type="sldNum" sz="quarter" idx="10"/>
          </p:nvPr>
        </p:nvSpPr>
        <p:spPr/>
        <p:txBody>
          <a:bodyPr/>
          <a:lstStyle/>
          <a:p>
            <a:fld id="{77C2426A-AD87-40B8-9877-A05943C131A4}" type="slidenum">
              <a:rPr lang="en-US" smtClean="0"/>
              <a:pPr/>
              <a:t>37</a:t>
            </a:fld>
            <a:endParaRPr lang="en-US" dirty="0"/>
          </a:p>
        </p:txBody>
      </p:sp>
    </p:spTree>
    <p:extLst>
      <p:ext uri="{BB962C8B-B14F-4D97-AF65-F5344CB8AC3E}">
        <p14:creationId xmlns:p14="http://schemas.microsoft.com/office/powerpoint/2010/main" val="2817778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Mr. and Mrs. A and Mr. B formed a corporation with Mrs. A in charge.</a:t>
            </a:r>
          </a:p>
          <a:p>
            <a:pPr defTabSz="931774">
              <a:defRPr/>
            </a:pPr>
            <a:endParaRPr lang="en-US" dirty="0"/>
          </a:p>
          <a:p>
            <a:pPr defTabSz="931774">
              <a:defRPr/>
            </a:pPr>
            <a:r>
              <a:rPr lang="en-US" b="1" dirty="0"/>
              <a:t>Click</a:t>
            </a:r>
          </a:p>
          <a:p>
            <a:pPr defTabSz="931774">
              <a:defRPr/>
            </a:pPr>
            <a:endParaRPr lang="en-US" b="1" dirty="0"/>
          </a:p>
          <a:p>
            <a:pPr defTabSz="931774">
              <a:defRPr/>
            </a:pPr>
            <a:r>
              <a:rPr lang="en-US" dirty="0"/>
              <a:t>The corporation bought Washington Properties including this commercial/medical building.</a:t>
            </a:r>
          </a:p>
          <a:p>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38</a:t>
            </a:fld>
            <a:endParaRPr lang="en-US" dirty="0"/>
          </a:p>
        </p:txBody>
      </p:sp>
    </p:spTree>
    <p:extLst>
      <p:ext uri="{BB962C8B-B14F-4D97-AF65-F5344CB8AC3E}">
        <p14:creationId xmlns:p14="http://schemas.microsoft.com/office/powerpoint/2010/main" val="36217222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Things you should know (that we found out later) –</a:t>
            </a:r>
          </a:p>
          <a:p>
            <a:endParaRPr lang="en-US" b="0" dirty="0"/>
          </a:p>
          <a:p>
            <a:r>
              <a:rPr lang="en-US" b="1" dirty="0"/>
              <a:t>Click</a:t>
            </a:r>
          </a:p>
          <a:p>
            <a:endParaRPr lang="en-US" b="1" dirty="0"/>
          </a:p>
          <a:p>
            <a:pPr defTabSz="931774">
              <a:defRPr/>
            </a:pPr>
            <a:r>
              <a:rPr lang="en-US" dirty="0"/>
              <a:t>Mrs. A  and Mr. B are more than just business partners.</a:t>
            </a:r>
          </a:p>
          <a:p>
            <a:pPr defTabSz="931774">
              <a:defRPr/>
            </a:pPr>
            <a:endParaRPr lang="en-US" dirty="0"/>
          </a:p>
          <a:p>
            <a:pPr defTabSz="931774">
              <a:defRPr/>
            </a:pPr>
            <a:r>
              <a:rPr lang="en-US" b="1" dirty="0"/>
              <a:t>Click</a:t>
            </a:r>
          </a:p>
          <a:p>
            <a:pPr defTabSz="931774">
              <a:defRPr/>
            </a:pPr>
            <a:endParaRPr lang="en-US" b="1" dirty="0"/>
          </a:p>
          <a:p>
            <a:pPr defTabSz="931774">
              <a:defRPr/>
            </a:pPr>
            <a:r>
              <a:rPr lang="en-US" dirty="0"/>
              <a:t>Not only are they a “little more” than business partners,  Mrs. A and Mr. B are stealing from Mr. A.</a:t>
            </a:r>
          </a:p>
          <a:p>
            <a:pPr defTabSz="931774">
              <a:defRPr/>
            </a:pPr>
            <a:endParaRPr lang="en-US" dirty="0"/>
          </a:p>
          <a:p>
            <a:pPr defTabSz="931774">
              <a:defRPr/>
            </a:pPr>
            <a:r>
              <a:rPr lang="en-US" b="1" dirty="0"/>
              <a:t>Click</a:t>
            </a:r>
          </a:p>
          <a:p>
            <a:pPr defTabSz="931774">
              <a:defRPr/>
            </a:pPr>
            <a:endParaRPr lang="en-US" b="1" dirty="0"/>
          </a:p>
          <a:p>
            <a:pPr defTabSz="931774">
              <a:defRPr/>
            </a:pPr>
            <a:r>
              <a:rPr lang="en-US" dirty="0"/>
              <a:t>Mr. A found out.</a:t>
            </a:r>
          </a:p>
          <a:p>
            <a:endParaRPr lang="en-US" b="1"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39</a:t>
            </a:fld>
            <a:endParaRPr lang="en-US" dirty="0"/>
          </a:p>
        </p:txBody>
      </p:sp>
    </p:spTree>
    <p:extLst>
      <p:ext uri="{BB962C8B-B14F-4D97-AF65-F5344CB8AC3E}">
        <p14:creationId xmlns:p14="http://schemas.microsoft.com/office/powerpoint/2010/main" val="7434407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lawsuit is filed by Mr. A </a:t>
            </a:r>
            <a:r>
              <a:rPr lang="en-US" baseline="0" dirty="0"/>
              <a:t>in King County, Washington Superior Court </a:t>
            </a:r>
            <a:r>
              <a:rPr lang="en-US" dirty="0"/>
              <a:t>against</a:t>
            </a:r>
            <a:r>
              <a:rPr lang="en-US" baseline="0" dirty="0"/>
              <a:t> Mrs. A, Mr. B and the corporation. A </a:t>
            </a:r>
            <a:r>
              <a:rPr lang="en-US" baseline="0" dirty="0" err="1"/>
              <a:t>lis</a:t>
            </a:r>
            <a:r>
              <a:rPr lang="en-US" baseline="0" dirty="0"/>
              <a:t> pendens was recorded. </a:t>
            </a:r>
          </a:p>
          <a:p>
            <a:endParaRPr lang="en-US" baseline="0" dirty="0"/>
          </a:p>
          <a:p>
            <a:r>
              <a:rPr lang="en-US" baseline="0" dirty="0"/>
              <a:t>Mr. A also filed for divorce in Tokyo.  There were a lot of assets that were in dispute in the divorce including the King County property. </a:t>
            </a:r>
          </a:p>
          <a:p>
            <a:endParaRPr lang="en-US" baseline="0" dirty="0"/>
          </a:p>
          <a:p>
            <a:r>
              <a:rPr lang="en-US" b="1" baseline="0" dirty="0"/>
              <a:t>Click</a:t>
            </a:r>
          </a:p>
          <a:p>
            <a:endParaRPr lang="en-US" b="1" baseline="0" dirty="0"/>
          </a:p>
          <a:p>
            <a:r>
              <a:rPr lang="en-US" b="0" baseline="0" dirty="0"/>
              <a:t>So the attorneys here decided to put its case on hold in deference to the Tokyo Divorce Court.  Once the divorce matters were cleared up then the King County case would resume.</a:t>
            </a:r>
            <a:endParaRPr lang="en-US" b="0"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40</a:t>
            </a:fld>
            <a:endParaRPr lang="en-US" dirty="0"/>
          </a:p>
        </p:txBody>
      </p:sp>
    </p:spTree>
    <p:extLst>
      <p:ext uri="{BB962C8B-B14F-4D97-AF65-F5344CB8AC3E}">
        <p14:creationId xmlns:p14="http://schemas.microsoft.com/office/powerpoint/2010/main" val="37477876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the divorce case proceeded</a:t>
            </a:r>
          </a:p>
          <a:p>
            <a:endParaRPr lang="en-US" dirty="0"/>
          </a:p>
          <a:p>
            <a:r>
              <a:rPr lang="en-US" b="1" dirty="0"/>
              <a:t>Click</a:t>
            </a:r>
          </a:p>
          <a:p>
            <a:endParaRPr lang="en-US" b="1" dirty="0"/>
          </a:p>
          <a:p>
            <a:r>
              <a:rPr lang="en-US" dirty="0"/>
              <a:t>Mr. A passed away.  </a:t>
            </a:r>
          </a:p>
          <a:p>
            <a:endParaRPr lang="en-US" dirty="0"/>
          </a:p>
          <a:p>
            <a:r>
              <a:rPr lang="en-US" b="1" dirty="0"/>
              <a:t>Click</a:t>
            </a:r>
          </a:p>
          <a:p>
            <a:endParaRPr lang="en-US" b="1" dirty="0"/>
          </a:p>
          <a:p>
            <a:r>
              <a:rPr lang="en-US" dirty="0"/>
              <a:t>His relatives, as his heirs, then stepped</a:t>
            </a:r>
            <a:r>
              <a:rPr lang="en-US" baseline="0" dirty="0"/>
              <a:t> in to argue about the assets.</a:t>
            </a:r>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41</a:t>
            </a:fld>
            <a:endParaRPr lang="en-US" dirty="0"/>
          </a:p>
        </p:txBody>
      </p:sp>
    </p:spTree>
    <p:extLst>
      <p:ext uri="{BB962C8B-B14F-4D97-AF65-F5344CB8AC3E}">
        <p14:creationId xmlns:p14="http://schemas.microsoft.com/office/powerpoint/2010/main" val="37775395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7</a:t>
            </a:r>
            <a:r>
              <a:rPr lang="en-US" baseline="0" dirty="0"/>
              <a:t> years passed since the court action had been filed in Washington.</a:t>
            </a:r>
          </a:p>
          <a:p>
            <a:endParaRPr lang="en-US" baseline="0" dirty="0"/>
          </a:p>
          <a:p>
            <a:r>
              <a:rPr lang="en-US" baseline="0" dirty="0"/>
              <a:t>During that time Mrs. A kept pressing forward.  She still had the corporate authority for the company that owned the medical building.</a:t>
            </a:r>
          </a:p>
          <a:p>
            <a:endParaRPr lang="en-US" baseline="0" dirty="0"/>
          </a:p>
          <a:p>
            <a:r>
              <a:rPr lang="en-US" b="1" baseline="0" dirty="0"/>
              <a:t>Click</a:t>
            </a:r>
          </a:p>
          <a:p>
            <a:endParaRPr lang="en-US" b="1" baseline="0" dirty="0"/>
          </a:p>
          <a:p>
            <a:r>
              <a:rPr lang="en-US" b="0" baseline="0" dirty="0"/>
              <a:t>While the action in Japan proceeded, Mrs. A transferred, (in an uninsured transaction) the ownership of the medical building to a Company wholly owned by her.  Subsequently she sold the property for $5 million.</a:t>
            </a:r>
          </a:p>
          <a:p>
            <a:endParaRPr lang="en-US" b="0" baseline="0" dirty="0"/>
          </a:p>
          <a:p>
            <a:r>
              <a:rPr lang="en-US" b="1" baseline="0" dirty="0"/>
              <a:t>Click</a:t>
            </a:r>
          </a:p>
          <a:p>
            <a:endParaRPr lang="en-US" b="1" baseline="0" dirty="0"/>
          </a:p>
          <a:p>
            <a:r>
              <a:rPr lang="en-US" b="0" baseline="0" dirty="0"/>
              <a:t>This was the transaction insured by the title company.  Title is insured free and clear of any mention of litigation</a:t>
            </a:r>
            <a:endParaRPr lang="en-US" b="0"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42</a:t>
            </a:fld>
            <a:endParaRPr lang="en-US" dirty="0"/>
          </a:p>
        </p:txBody>
      </p:sp>
    </p:spTree>
    <p:extLst>
      <p:ext uri="{BB962C8B-B14F-4D97-AF65-F5344CB8AC3E}">
        <p14:creationId xmlns:p14="http://schemas.microsoft.com/office/powerpoint/2010/main" val="3540250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if something like this is found – this is one of our favorite Alaska</a:t>
            </a:r>
            <a:r>
              <a:rPr lang="en-US" baseline="0" dirty="0"/>
              <a:t> deeds.  This is a warranty deed from Stephen Walker to Michelle Walker.  Consideration is $36,000 to be paid at a rate of $300 per month over 10 years.  (So is that an installment contract or mortgage?)</a:t>
            </a:r>
          </a:p>
          <a:p>
            <a:endParaRPr lang="en-US" baseline="0" dirty="0"/>
          </a:p>
          <a:p>
            <a:r>
              <a:rPr lang="en-US" b="1" baseline="0" dirty="0"/>
              <a:t>Click</a:t>
            </a:r>
          </a:p>
          <a:p>
            <a:endParaRPr lang="en-US" b="1" baseline="0" dirty="0"/>
          </a:p>
          <a:p>
            <a:r>
              <a:rPr lang="en-US" b="0" baseline="0" dirty="0"/>
              <a:t>Stephan is to vacate the premises by a certain date.</a:t>
            </a:r>
          </a:p>
          <a:p>
            <a:endParaRPr lang="en-US" b="0" baseline="0" dirty="0"/>
          </a:p>
          <a:p>
            <a:r>
              <a:rPr lang="en-US" b="1" baseline="0" dirty="0"/>
              <a:t>Click</a:t>
            </a:r>
          </a:p>
          <a:p>
            <a:endParaRPr lang="en-US" b="1" baseline="0" dirty="0"/>
          </a:p>
          <a:p>
            <a:r>
              <a:rPr lang="en-US" b="0" baseline="0" dirty="0"/>
              <a:t>But … “He shall retain bathroom privileges of said dwelling, with the consent of Michelle, as long as he is alcohol free.  If he breaks the condition of no alcohol, he will lose said privileges and no longer have access to said property.”</a:t>
            </a:r>
          </a:p>
          <a:p>
            <a:r>
              <a:rPr lang="en-US" b="0" baseline="0" dirty="0"/>
              <a:t>What do you do with that?  Is some future owner going to be watching TV some evening when Mr. Walker walks by on his way to the bathroom?</a:t>
            </a:r>
          </a:p>
          <a:p>
            <a:endParaRPr lang="en-US" b="0" baseline="0" dirty="0"/>
          </a:p>
          <a:p>
            <a:endParaRPr lang="en-US" b="0"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4</a:t>
            </a:fld>
            <a:endParaRPr lang="en-US" dirty="0"/>
          </a:p>
        </p:txBody>
      </p:sp>
    </p:spTree>
    <p:extLst>
      <p:ext uri="{BB962C8B-B14F-4D97-AF65-F5344CB8AC3E}">
        <p14:creationId xmlns:p14="http://schemas.microsoft.com/office/powerpoint/2010/main" val="42583085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Remember, a lis pendens had been recorded providing notice of the Washington</a:t>
            </a:r>
            <a:r>
              <a:rPr lang="en-US" baseline="0" dirty="0"/>
              <a:t> court case.  But t</a:t>
            </a:r>
            <a:r>
              <a:rPr lang="en-US" dirty="0"/>
              <a:t>he examiner ignored the lis pendens because</a:t>
            </a:r>
            <a:r>
              <a:rPr lang="en-US" baseline="0" dirty="0"/>
              <a:t> it was so old.  Even if the examiner had looked into the case, the docket would show that nothing had happened in the suit for 7 years.</a:t>
            </a:r>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43</a:t>
            </a:fld>
            <a:endParaRPr lang="en-US" dirty="0"/>
          </a:p>
        </p:txBody>
      </p:sp>
    </p:spTree>
    <p:extLst>
      <p:ext uri="{BB962C8B-B14F-4D97-AF65-F5344CB8AC3E}">
        <p14:creationId xmlns:p14="http://schemas.microsoft.com/office/powerpoint/2010/main" val="40702329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Mr. A’s Relatives eventually won in the Japanese court</a:t>
            </a:r>
          </a:p>
          <a:p>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44</a:t>
            </a:fld>
            <a:endParaRPr lang="en-US" dirty="0"/>
          </a:p>
        </p:txBody>
      </p:sp>
    </p:spTree>
    <p:extLst>
      <p:ext uri="{BB962C8B-B14F-4D97-AF65-F5344CB8AC3E}">
        <p14:creationId xmlns:p14="http://schemas.microsoft.com/office/powerpoint/2010/main" val="19450883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Washington court then followed with its decision that title to the medical building was held by Mr. A’s heirs.  Neither the title company or the insured “owners” knew about the court proceedings until after the decision.  There was no duty on the part of the parties to the court</a:t>
            </a:r>
            <a:r>
              <a:rPr lang="en-US" baseline="0" dirty="0"/>
              <a:t> proceeding to serve or notify the insureds, who were subsequent in time.  The action had commenced prior to their purchase and a lis pendens had been recorded.  They did not have to be named as parties to the suit.</a:t>
            </a:r>
          </a:p>
          <a:p>
            <a:endParaRPr lang="en-US" dirty="0"/>
          </a:p>
          <a:p>
            <a:endParaRPr lang="en-US" b="1" dirty="0"/>
          </a:p>
          <a:p>
            <a:pPr defTabSz="931774">
              <a:defRPr/>
            </a:pPr>
            <a:r>
              <a:rPr lang="en-US" b="0" dirty="0"/>
              <a:t>The result     </a:t>
            </a:r>
            <a:r>
              <a:rPr lang="en-US" b="1" dirty="0"/>
              <a:t>Click</a:t>
            </a:r>
          </a:p>
          <a:p>
            <a:r>
              <a:rPr lang="en-US" b="0" dirty="0"/>
              <a:t>Total failure of title</a:t>
            </a:r>
          </a:p>
        </p:txBody>
      </p:sp>
      <p:sp>
        <p:nvSpPr>
          <p:cNvPr id="4" name="Slide Number Placeholder 3"/>
          <p:cNvSpPr>
            <a:spLocks noGrp="1"/>
          </p:cNvSpPr>
          <p:nvPr>
            <p:ph type="sldNum" sz="quarter" idx="10"/>
          </p:nvPr>
        </p:nvSpPr>
        <p:spPr/>
        <p:txBody>
          <a:bodyPr/>
          <a:lstStyle/>
          <a:p>
            <a:fld id="{77C2426A-AD87-40B8-9877-A05943C131A4}" type="slidenum">
              <a:rPr lang="en-US" smtClean="0"/>
              <a:pPr/>
              <a:t>45</a:t>
            </a:fld>
            <a:endParaRPr lang="en-US" dirty="0"/>
          </a:p>
        </p:txBody>
      </p:sp>
    </p:spTree>
    <p:extLst>
      <p:ext uri="{BB962C8B-B14F-4D97-AF65-F5344CB8AC3E}">
        <p14:creationId xmlns:p14="http://schemas.microsoft.com/office/powerpoint/2010/main" val="4850114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How</a:t>
            </a:r>
            <a:r>
              <a:rPr lang="en-US" baseline="0" dirty="0"/>
              <a:t> did this turn out?</a:t>
            </a:r>
            <a:endParaRPr lang="en-US" dirty="0"/>
          </a:p>
          <a:p>
            <a:endParaRPr lang="en-US" dirty="0"/>
          </a:p>
          <a:p>
            <a:r>
              <a:rPr lang="en-US" b="1" dirty="0"/>
              <a:t>Click</a:t>
            </a:r>
          </a:p>
          <a:p>
            <a:endParaRPr lang="en-US" b="1" dirty="0"/>
          </a:p>
          <a:p>
            <a:pPr defTabSz="931774">
              <a:defRPr/>
            </a:pPr>
            <a:r>
              <a:rPr lang="en-US" b="0" dirty="0"/>
              <a:t>Thanks to effort by the claims department and attorneys hired to protect the insureds, the insureds were able to keep the property and the title company did not lose $5 million.</a:t>
            </a:r>
          </a:p>
          <a:p>
            <a:pPr defTabSz="931774">
              <a:defRPr/>
            </a:pPr>
            <a:endParaRPr lang="en-US" b="0" dirty="0"/>
          </a:p>
          <a:p>
            <a:pPr defTabSz="931774">
              <a:defRPr/>
            </a:pPr>
            <a:r>
              <a:rPr lang="en-US" b="1" dirty="0"/>
              <a:t>Click</a:t>
            </a:r>
          </a:p>
          <a:p>
            <a:pPr defTabSz="931774">
              <a:defRPr/>
            </a:pPr>
            <a:endParaRPr lang="en-US" b="1" dirty="0"/>
          </a:p>
          <a:p>
            <a:pPr defTabSz="931774">
              <a:defRPr/>
            </a:pPr>
            <a:r>
              <a:rPr lang="en-US" b="0" dirty="0"/>
              <a:t>However, it lost a little under $2 million plus $900,000 in attorney’s fees.</a:t>
            </a:r>
          </a:p>
          <a:p>
            <a:pPr defTabSz="931774">
              <a:defRPr/>
            </a:pPr>
            <a:endParaRPr lang="en-US" b="0" dirty="0"/>
          </a:p>
          <a:p>
            <a:pPr defTabSz="931774">
              <a:defRPr/>
            </a:pPr>
            <a:r>
              <a:rPr lang="en-US" b="1" dirty="0"/>
              <a:t>Click</a:t>
            </a:r>
          </a:p>
          <a:p>
            <a:pPr defTabSz="931774">
              <a:defRPr/>
            </a:pPr>
            <a:endParaRPr lang="en-US" b="1" dirty="0"/>
          </a:p>
          <a:p>
            <a:pPr defTabSz="931774">
              <a:defRPr/>
            </a:pPr>
            <a:r>
              <a:rPr lang="en-US" b="0" dirty="0"/>
              <a:t>Why did the heirs settle?  A little research showed that that some of the relatives were not as innocent as they initially claimed - </a:t>
            </a:r>
            <a:r>
              <a:rPr lang="en-US" b="0" baseline="0" dirty="0"/>
              <a:t> they knew what was going on</a:t>
            </a:r>
            <a:endParaRPr lang="en-US" b="0" dirty="0"/>
          </a:p>
          <a:p>
            <a:pPr defTabSz="931774">
              <a:defRPr/>
            </a:pPr>
            <a:endParaRPr lang="en-US" b="0" dirty="0"/>
          </a:p>
          <a:p>
            <a:pPr defTabSz="931774">
              <a:defRPr/>
            </a:pPr>
            <a:r>
              <a:rPr lang="en-US" b="0" dirty="0"/>
              <a:t>NEXT:  We all have files</a:t>
            </a:r>
            <a:r>
              <a:rPr lang="en-US" b="0" baseline="0" dirty="0"/>
              <a:t> that we affectionately refer to as dog files…..</a:t>
            </a:r>
            <a:endParaRPr lang="en-US" b="0" dirty="0"/>
          </a:p>
          <a:p>
            <a:pPr defTabSz="931774">
              <a:defRPr/>
            </a:pPr>
            <a:endParaRPr lang="en-US" b="0" dirty="0"/>
          </a:p>
          <a:p>
            <a:endParaRPr lang="en-US" b="0"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46</a:t>
            </a:fld>
            <a:endParaRPr lang="en-US" dirty="0"/>
          </a:p>
        </p:txBody>
      </p:sp>
    </p:spTree>
    <p:extLst>
      <p:ext uri="{BB962C8B-B14F-4D97-AF65-F5344CB8AC3E}">
        <p14:creationId xmlns:p14="http://schemas.microsoft.com/office/powerpoint/2010/main" val="3622473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47</a:t>
            </a:fld>
            <a:endParaRPr lang="en-US" dirty="0"/>
          </a:p>
        </p:txBody>
      </p:sp>
    </p:spTree>
    <p:extLst>
      <p:ext uri="{BB962C8B-B14F-4D97-AF65-F5344CB8AC3E}">
        <p14:creationId xmlns:p14="http://schemas.microsoft.com/office/powerpoint/2010/main" val="3120429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 claims attorney asked the neighbor:  Why are you blocking my policyholder’s access easement?</a:t>
            </a:r>
          </a:p>
          <a:p>
            <a:pPr defTabSz="931774">
              <a:defRPr/>
            </a:pPr>
            <a:endParaRPr lang="en-US" dirty="0"/>
          </a:p>
          <a:p>
            <a:pPr defTabSz="931774">
              <a:defRPr/>
            </a:pPr>
            <a:r>
              <a:rPr lang="en-US" b="1" dirty="0"/>
              <a:t>Click</a:t>
            </a:r>
          </a:p>
          <a:p>
            <a:pPr defTabSz="931774">
              <a:defRPr/>
            </a:pPr>
            <a:endParaRPr lang="en-US" b="1" dirty="0"/>
          </a:p>
          <a:p>
            <a:pPr defTabSz="931774">
              <a:defRPr/>
            </a:pPr>
            <a:r>
              <a:rPr lang="en-US" dirty="0"/>
              <a:t>Because his dog walks in the easement area and the easement area is not for dogs.</a:t>
            </a:r>
          </a:p>
          <a:p>
            <a:pPr defTabSz="931774">
              <a:defRPr/>
            </a:pPr>
            <a:endParaRPr lang="en-US" b="1" dirty="0"/>
          </a:p>
          <a:p>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48</a:t>
            </a:fld>
            <a:endParaRPr lang="en-US" dirty="0"/>
          </a:p>
        </p:txBody>
      </p:sp>
    </p:spTree>
    <p:extLst>
      <p:ext uri="{BB962C8B-B14F-4D97-AF65-F5344CB8AC3E}">
        <p14:creationId xmlns:p14="http://schemas.microsoft.com/office/powerpoint/2010/main" val="17424488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Or this one: Your insured’s dog urinates on my flowers in the easement area. </a:t>
            </a:r>
          </a:p>
          <a:p>
            <a:pPr defTabSz="931774">
              <a:defRPr/>
            </a:pPr>
            <a:endParaRPr lang="en-US" dirty="0"/>
          </a:p>
          <a:p>
            <a:pPr defTabSz="931774">
              <a:defRPr/>
            </a:pPr>
            <a:r>
              <a:rPr lang="en-US" b="1" dirty="0"/>
              <a:t>Click</a:t>
            </a:r>
          </a:p>
          <a:p>
            <a:pPr defTabSz="931774">
              <a:defRPr/>
            </a:pPr>
            <a:endParaRPr lang="en-US" b="1" dirty="0"/>
          </a:p>
          <a:p>
            <a:pPr defTabSz="931774">
              <a:defRPr/>
            </a:pPr>
            <a:r>
              <a:rPr lang="en-US" dirty="0"/>
              <a:t>Why is this dog laughing? – yes because he is the culprit….</a:t>
            </a:r>
          </a:p>
          <a:p>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49</a:t>
            </a:fld>
            <a:endParaRPr lang="en-US" dirty="0"/>
          </a:p>
        </p:txBody>
      </p:sp>
    </p:spTree>
    <p:extLst>
      <p:ext uri="{BB962C8B-B14F-4D97-AF65-F5344CB8AC3E}">
        <p14:creationId xmlns:p14="http://schemas.microsoft.com/office/powerpoint/2010/main" val="28189863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C2426A-AD87-40B8-9877-A05943C131A4}" type="slidenum">
              <a:rPr lang="en-US" smtClean="0"/>
              <a:pPr/>
              <a:t>50</a:t>
            </a:fld>
            <a:endParaRPr lang="en-US" dirty="0"/>
          </a:p>
        </p:txBody>
      </p:sp>
    </p:spTree>
    <p:extLst>
      <p:ext uri="{BB962C8B-B14F-4D97-AF65-F5344CB8AC3E}">
        <p14:creationId xmlns:p14="http://schemas.microsoft.com/office/powerpoint/2010/main" val="33236553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51</a:t>
            </a:fld>
            <a:endParaRPr lang="en-US" dirty="0"/>
          </a:p>
        </p:txBody>
      </p:sp>
    </p:spTree>
    <p:extLst>
      <p:ext uri="{BB962C8B-B14F-4D97-AF65-F5344CB8AC3E}">
        <p14:creationId xmlns:p14="http://schemas.microsoft.com/office/powerpoint/2010/main" val="42750857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claim involved, among others, three parties that had the exact same first, middle and last names</a:t>
            </a:r>
            <a:r>
              <a:rPr lang="en-US" baseline="0" dirty="0"/>
              <a:t> – John Sanky Overtrot, John Sanky Overtrot and John Sanky Overtrot</a:t>
            </a:r>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52</a:t>
            </a:fld>
            <a:endParaRPr lang="en-US" dirty="0"/>
          </a:p>
        </p:txBody>
      </p:sp>
    </p:spTree>
    <p:extLst>
      <p:ext uri="{BB962C8B-B14F-4D97-AF65-F5344CB8AC3E}">
        <p14:creationId xmlns:p14="http://schemas.microsoft.com/office/powerpoint/2010/main" val="2845601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what else can a buyer or lender do?</a:t>
            </a:r>
          </a:p>
          <a:p>
            <a:endParaRPr lang="en-US" dirty="0"/>
          </a:p>
          <a:p>
            <a:r>
              <a:rPr lang="en-US" b="1" dirty="0"/>
              <a:t>Click</a:t>
            </a:r>
          </a:p>
          <a:p>
            <a:endParaRPr lang="en-US" b="1" dirty="0"/>
          </a:p>
          <a:p>
            <a:r>
              <a:rPr lang="en-US" b="0" dirty="0"/>
              <a:t>There</a:t>
            </a:r>
            <a:r>
              <a:rPr lang="en-US" b="0" baseline="0" dirty="0"/>
              <a:t> are professionals that can provide and abstract of title and</a:t>
            </a:r>
          </a:p>
          <a:p>
            <a:endParaRPr lang="en-US" b="0" baseline="0" dirty="0"/>
          </a:p>
          <a:p>
            <a:r>
              <a:rPr lang="en-US" b="1" baseline="0" dirty="0"/>
              <a:t>Click</a:t>
            </a:r>
          </a:p>
          <a:p>
            <a:endParaRPr lang="en-US" b="1" i="1" baseline="0" dirty="0"/>
          </a:p>
          <a:p>
            <a:r>
              <a:rPr lang="en-US" b="0" i="0" dirty="0"/>
              <a:t>An</a:t>
            </a:r>
            <a:r>
              <a:rPr lang="en-US" b="0" i="0" baseline="0" dirty="0"/>
              <a:t> a</a:t>
            </a:r>
            <a:r>
              <a:rPr lang="en-US" b="0" i="0" dirty="0"/>
              <a:t>ttorney can provide an opinion concerning the status of title.</a:t>
            </a:r>
          </a:p>
          <a:p>
            <a:endParaRPr lang="en-US" b="0" i="0" dirty="0"/>
          </a:p>
          <a:p>
            <a:r>
              <a:rPr lang="en-US" b="1" i="0" dirty="0"/>
              <a:t>Click</a:t>
            </a:r>
          </a:p>
          <a:p>
            <a:endParaRPr lang="en-US" b="1" i="0" dirty="0"/>
          </a:p>
          <a:p>
            <a:r>
              <a:rPr lang="en-US" b="0" i="0" dirty="0"/>
              <a:t>Or, as everyone knows, </a:t>
            </a:r>
            <a:r>
              <a:rPr lang="en-US" b="0" i="0" baseline="0" dirty="0"/>
              <a:t> you can get title insurance.  One of the problems with all the other alternatives is that there is either no recourse if the title turns out to be not as represented or your only recourse is a lawsuit for recovery of damages.  You would have to sue a title abstractor for the tort of negligence.  You would have sue an attorney for negligence or malpractice. </a:t>
            </a:r>
          </a:p>
          <a:p>
            <a:endParaRPr lang="en-US" b="0" i="0"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5</a:t>
            </a:fld>
            <a:endParaRPr lang="en-US" dirty="0"/>
          </a:p>
        </p:txBody>
      </p:sp>
    </p:spTree>
    <p:extLst>
      <p:ext uri="{BB962C8B-B14F-4D97-AF65-F5344CB8AC3E}">
        <p14:creationId xmlns:p14="http://schemas.microsoft.com/office/powerpoint/2010/main" val="7983523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Who were the Overtrots?</a:t>
            </a:r>
          </a:p>
          <a:p>
            <a:endParaRPr lang="en-US" dirty="0"/>
          </a:p>
          <a:p>
            <a:r>
              <a:rPr lang="en-US" dirty="0"/>
              <a:t>Although they never</a:t>
            </a:r>
            <a:r>
              <a:rPr lang="en-US" baseline="0" dirty="0"/>
              <a:t> refered to themselves as such, we will identify them as:</a:t>
            </a:r>
          </a:p>
          <a:p>
            <a:endParaRPr lang="en-US" baseline="0" dirty="0"/>
          </a:p>
          <a:p>
            <a:r>
              <a:rPr lang="en-US" b="1" baseline="0" dirty="0"/>
              <a:t>Click</a:t>
            </a:r>
          </a:p>
          <a:p>
            <a:endParaRPr lang="en-US" b="1" baseline="0" dirty="0"/>
          </a:p>
          <a:p>
            <a:r>
              <a:rPr lang="en-US" b="0" baseline="0" dirty="0"/>
              <a:t>Grandfather</a:t>
            </a:r>
          </a:p>
          <a:p>
            <a:endParaRPr lang="en-US" b="0" baseline="0" dirty="0"/>
          </a:p>
          <a:p>
            <a:r>
              <a:rPr lang="en-US" b="1" baseline="0" dirty="0"/>
              <a:t>Click</a:t>
            </a:r>
          </a:p>
          <a:p>
            <a:endParaRPr lang="en-US" b="1" baseline="0" dirty="0"/>
          </a:p>
          <a:p>
            <a:r>
              <a:rPr lang="en-US" b="0" baseline="0" dirty="0"/>
              <a:t>The son, and</a:t>
            </a:r>
          </a:p>
          <a:p>
            <a:endParaRPr lang="en-US" b="0" baseline="0" dirty="0"/>
          </a:p>
          <a:p>
            <a:r>
              <a:rPr lang="en-US" b="1" baseline="0" dirty="0"/>
              <a:t>Click</a:t>
            </a:r>
          </a:p>
          <a:p>
            <a:endParaRPr lang="en-US" b="1" baseline="0" dirty="0"/>
          </a:p>
          <a:p>
            <a:r>
              <a:rPr lang="en-US" b="0" baseline="0" dirty="0"/>
              <a:t>The Third, or grandson</a:t>
            </a:r>
            <a:endParaRPr lang="en-US" b="0" dirty="0"/>
          </a:p>
          <a:p>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53</a:t>
            </a:fld>
            <a:endParaRPr lang="en-US" dirty="0"/>
          </a:p>
        </p:txBody>
      </p:sp>
    </p:spTree>
    <p:extLst>
      <p:ext uri="{BB962C8B-B14F-4D97-AF65-F5344CB8AC3E}">
        <p14:creationId xmlns:p14="http://schemas.microsoft.com/office/powerpoint/2010/main" val="3596427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So here’s the story:</a:t>
            </a:r>
          </a:p>
          <a:p>
            <a:endParaRPr lang="en-US" b="0" dirty="0"/>
          </a:p>
          <a:p>
            <a:r>
              <a:rPr lang="en-US" b="1" dirty="0"/>
              <a:t>Click</a:t>
            </a:r>
          </a:p>
          <a:p>
            <a:endParaRPr lang="en-US" b="0" dirty="0"/>
          </a:p>
          <a:p>
            <a:r>
              <a:rPr lang="en-US" b="0" dirty="0"/>
              <a:t> John the grandfather inherited some land from his mother.</a:t>
            </a:r>
          </a:p>
          <a:p>
            <a:endParaRPr lang="en-US" b="0" dirty="0"/>
          </a:p>
          <a:p>
            <a:r>
              <a:rPr lang="en-US" b="1" dirty="0"/>
              <a:t>Click</a:t>
            </a:r>
          </a:p>
          <a:p>
            <a:endParaRPr lang="en-US" b="1" dirty="0"/>
          </a:p>
          <a:p>
            <a:r>
              <a:rPr lang="en-US" b="0" dirty="0"/>
              <a:t>He decided to sell the land to buyers that were going to develop it.</a:t>
            </a:r>
          </a:p>
          <a:p>
            <a:endParaRPr lang="en-US" b="0" dirty="0"/>
          </a:p>
          <a:p>
            <a:r>
              <a:rPr lang="en-US" b="1" dirty="0"/>
              <a:t>Click</a:t>
            </a:r>
          </a:p>
          <a:p>
            <a:endParaRPr lang="en-US" b="1" dirty="0"/>
          </a:p>
          <a:p>
            <a:r>
              <a:rPr lang="en-US" b="0" dirty="0"/>
              <a:t>John, the grandfather</a:t>
            </a:r>
            <a:r>
              <a:rPr lang="en-US" b="0" baseline="0" dirty="0"/>
              <a:t> along with</a:t>
            </a:r>
            <a:r>
              <a:rPr lang="en-US" b="0" dirty="0"/>
              <a:t> the buyers applied for title insurance and escrow services with the title company.</a:t>
            </a:r>
          </a:p>
          <a:p>
            <a:endParaRPr lang="en-US" b="0"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54</a:t>
            </a:fld>
            <a:endParaRPr lang="en-US" dirty="0"/>
          </a:p>
        </p:txBody>
      </p:sp>
    </p:spTree>
    <p:extLst>
      <p:ext uri="{BB962C8B-B14F-4D97-AF65-F5344CB8AC3E}">
        <p14:creationId xmlns:p14="http://schemas.microsoft.com/office/powerpoint/2010/main" val="42147444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Things that you should know about John, the grandfather</a:t>
            </a:r>
          </a:p>
          <a:p>
            <a:endParaRPr lang="en-US" dirty="0"/>
          </a:p>
          <a:p>
            <a:r>
              <a:rPr lang="en-US" b="1" dirty="0"/>
              <a:t>Click</a:t>
            </a:r>
          </a:p>
          <a:p>
            <a:endParaRPr lang="en-US" b="1" dirty="0"/>
          </a:p>
          <a:p>
            <a:pPr defTabSz="931774">
              <a:defRPr/>
            </a:pPr>
            <a:r>
              <a:rPr lang="en-US" b="0" dirty="0"/>
              <a:t>He told title and escrow that he was not married.</a:t>
            </a:r>
          </a:p>
          <a:p>
            <a:pPr defTabSz="931774">
              <a:defRPr/>
            </a:pPr>
            <a:endParaRPr lang="en-US" b="0" dirty="0"/>
          </a:p>
          <a:p>
            <a:pPr defTabSz="931774">
              <a:defRPr/>
            </a:pPr>
            <a:r>
              <a:rPr lang="en-US" b="1" dirty="0"/>
              <a:t>Click</a:t>
            </a:r>
          </a:p>
          <a:p>
            <a:pPr defTabSz="931774">
              <a:defRPr/>
            </a:pPr>
            <a:endParaRPr lang="en-US" b="1" dirty="0"/>
          </a:p>
          <a:p>
            <a:pPr defTabSz="931774">
              <a:defRPr/>
            </a:pPr>
            <a:r>
              <a:rPr lang="en-US" b="0" dirty="0"/>
              <a:t>He told the title company that he had worked as a rodeo clown and did not have much money – he didn’t even have a bank account.</a:t>
            </a:r>
          </a:p>
          <a:p>
            <a:pPr defTabSz="931774">
              <a:defRPr/>
            </a:pPr>
            <a:endParaRPr lang="en-US" b="1" dirty="0"/>
          </a:p>
          <a:p>
            <a:endParaRPr lang="en-US" b="1"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55</a:t>
            </a:fld>
            <a:endParaRPr lang="en-US" dirty="0"/>
          </a:p>
        </p:txBody>
      </p:sp>
    </p:spTree>
    <p:extLst>
      <p:ext uri="{BB962C8B-B14F-4D97-AF65-F5344CB8AC3E}">
        <p14:creationId xmlns:p14="http://schemas.microsoft.com/office/powerpoint/2010/main" val="33710884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When the sale closed he was given a check for </a:t>
            </a:r>
            <a:r>
              <a:rPr lang="en-US" b="0" dirty="0"/>
              <a:t>over $2 million dollars.</a:t>
            </a:r>
          </a:p>
          <a:p>
            <a:pPr defTabSz="931774">
              <a:defRPr/>
            </a:pPr>
            <a:endParaRPr lang="en-US" b="0" dirty="0"/>
          </a:p>
          <a:p>
            <a:pPr defTabSz="931774">
              <a:defRPr/>
            </a:pPr>
            <a:r>
              <a:rPr lang="en-US" b="1" dirty="0"/>
              <a:t>Click</a:t>
            </a:r>
          </a:p>
          <a:p>
            <a:pPr defTabSz="931774">
              <a:defRPr/>
            </a:pPr>
            <a:endParaRPr lang="en-US" b="1" dirty="0"/>
          </a:p>
          <a:p>
            <a:pPr defTabSz="931774">
              <a:defRPr/>
            </a:pPr>
            <a:r>
              <a:rPr lang="en-US" dirty="0"/>
              <a:t>He left the title company and went looking for a bank.</a:t>
            </a:r>
          </a:p>
          <a:p>
            <a:pPr defTabSz="931774">
              <a:defRPr/>
            </a:pPr>
            <a:endParaRPr lang="en-US" b="1" dirty="0"/>
          </a:p>
          <a:p>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56</a:t>
            </a:fld>
            <a:endParaRPr lang="en-US" dirty="0"/>
          </a:p>
        </p:txBody>
      </p:sp>
    </p:spTree>
    <p:extLst>
      <p:ext uri="{BB962C8B-B14F-4D97-AF65-F5344CB8AC3E}">
        <p14:creationId xmlns:p14="http://schemas.microsoft.com/office/powerpoint/2010/main" val="16021629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0" dirty="0"/>
              <a:t>Within an hour after closing, a woman showed up at the title company accompanied by a young man.</a:t>
            </a:r>
          </a:p>
          <a:p>
            <a:pPr defTabSz="931774">
              <a:defRPr/>
            </a:pPr>
            <a:endParaRPr lang="en-US" b="0" dirty="0"/>
          </a:p>
          <a:p>
            <a:pPr defTabSz="931774">
              <a:defRPr/>
            </a:pPr>
            <a:r>
              <a:rPr lang="en-US" b="1" dirty="0"/>
              <a:t>Click</a:t>
            </a:r>
          </a:p>
          <a:p>
            <a:pPr defTabSz="931774">
              <a:defRPr/>
            </a:pPr>
            <a:endParaRPr lang="en-US" b="1" dirty="0"/>
          </a:p>
          <a:p>
            <a:r>
              <a:rPr lang="en-US" b="0" dirty="0"/>
              <a:t>The woman claimed to be John the grandfather’s wife.  Grandfather later said he forgot that he was married because they had not lived together for over 20 years.</a:t>
            </a:r>
          </a:p>
          <a:p>
            <a:endParaRPr lang="en-US" b="0" dirty="0"/>
          </a:p>
          <a:p>
            <a:r>
              <a:rPr lang="en-US" b="1" dirty="0"/>
              <a:t>Click</a:t>
            </a:r>
          </a:p>
          <a:p>
            <a:endParaRPr lang="en-US" b="1" dirty="0"/>
          </a:p>
          <a:p>
            <a:r>
              <a:rPr lang="en-US" b="0" dirty="0"/>
              <a:t>The young man was John III, the grandson.</a:t>
            </a:r>
          </a:p>
          <a:p>
            <a:endParaRPr lang="en-US" b="0" dirty="0"/>
          </a:p>
          <a:p>
            <a:r>
              <a:rPr lang="en-US" b="1" dirty="0"/>
              <a:t>Click</a:t>
            </a:r>
          </a:p>
          <a:p>
            <a:endParaRPr lang="en-US" b="1" dirty="0"/>
          </a:p>
          <a:p>
            <a:r>
              <a:rPr lang="en-US" b="0" dirty="0"/>
              <a:t>Both claimed that they held an interest in the property or, more importantly to the wife, an interest in the $2 million that grandpa had just put in his pocket.</a:t>
            </a:r>
          </a:p>
          <a:p>
            <a:endParaRPr lang="en-US" b="0" dirty="0"/>
          </a:p>
          <a:p>
            <a:r>
              <a:rPr lang="en-US" b="1" dirty="0"/>
              <a:t>Click</a:t>
            </a:r>
          </a:p>
          <a:p>
            <a:endParaRPr lang="en-US" b="1" dirty="0"/>
          </a:p>
          <a:p>
            <a:r>
              <a:rPr lang="en-US" b="0" dirty="0"/>
              <a:t>So a stop payment was put on the check.</a:t>
            </a:r>
          </a:p>
          <a:p>
            <a:pPr defTabSz="931774">
              <a:defRPr/>
            </a:pPr>
            <a:endParaRPr lang="en-US" b="0" dirty="0"/>
          </a:p>
          <a:p>
            <a:endParaRPr lang="en-US" dirty="0"/>
          </a:p>
          <a:p>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57</a:t>
            </a:fld>
            <a:endParaRPr lang="en-US" dirty="0"/>
          </a:p>
        </p:txBody>
      </p:sp>
    </p:spTree>
    <p:extLst>
      <p:ext uri="{BB962C8B-B14F-4D97-AF65-F5344CB8AC3E}">
        <p14:creationId xmlns:p14="http://schemas.microsoft.com/office/powerpoint/2010/main" val="25324449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0" dirty="0"/>
              <a:t>Sometime later John Jr. claimed that he owned half of the property because he had a letter from John the grandfather’s now deceased mother (his great –grandmother) that stated that, upon her death, one half of the property was to go to John Jr.  Unfortunately for John Jr., her will did not say that.</a:t>
            </a:r>
          </a:p>
          <a:p>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58</a:t>
            </a:fld>
            <a:endParaRPr lang="en-US" dirty="0"/>
          </a:p>
        </p:txBody>
      </p:sp>
    </p:spTree>
    <p:extLst>
      <p:ext uri="{BB962C8B-B14F-4D97-AF65-F5344CB8AC3E}">
        <p14:creationId xmlns:p14="http://schemas.microsoft.com/office/powerpoint/2010/main" val="13523303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Things you should know about John Jr.</a:t>
            </a:r>
          </a:p>
          <a:p>
            <a:endParaRPr lang="en-US" dirty="0"/>
          </a:p>
          <a:p>
            <a:r>
              <a:rPr lang="en-US" b="1" dirty="0"/>
              <a:t>Click</a:t>
            </a:r>
          </a:p>
          <a:p>
            <a:endParaRPr lang="en-US" b="1" dirty="0"/>
          </a:p>
          <a:p>
            <a:r>
              <a:rPr lang="en-US" b="0" dirty="0"/>
              <a:t>John Jr. was, and still is, incarcerated in the state penitentiary.</a:t>
            </a:r>
          </a:p>
          <a:p>
            <a:endParaRPr lang="en-US" b="0" dirty="0"/>
          </a:p>
          <a:p>
            <a:r>
              <a:rPr lang="en-US" b="1" dirty="0"/>
              <a:t>Click</a:t>
            </a:r>
          </a:p>
          <a:p>
            <a:endParaRPr lang="en-US" b="1" dirty="0"/>
          </a:p>
          <a:p>
            <a:r>
              <a:rPr lang="en-US" b="0" dirty="0"/>
              <a:t>He is serving a sentence for murder.</a:t>
            </a:r>
          </a:p>
          <a:p>
            <a:endParaRPr lang="en-US" b="0" dirty="0"/>
          </a:p>
          <a:p>
            <a:r>
              <a:rPr lang="en-US" b="1" dirty="0"/>
              <a:t>Click</a:t>
            </a:r>
          </a:p>
          <a:p>
            <a:endParaRPr lang="en-US" b="1" dirty="0"/>
          </a:p>
          <a:p>
            <a:r>
              <a:rPr lang="en-US" b="0" dirty="0"/>
              <a:t>He killed his girlfriend’s husband because the husband had accused him of molesting their daughter.</a:t>
            </a:r>
          </a:p>
          <a:p>
            <a:endParaRPr lang="en-US" b="0" dirty="0"/>
          </a:p>
          <a:p>
            <a:r>
              <a:rPr lang="en-US" b="1" dirty="0"/>
              <a:t>Click</a:t>
            </a:r>
          </a:p>
          <a:p>
            <a:endParaRPr lang="en-US" b="1" dirty="0"/>
          </a:p>
          <a:p>
            <a:r>
              <a:rPr lang="en-US" b="0" dirty="0"/>
              <a:t>John Jr.’s sister stated that John Jr. was in fact a child molester and that she would shoot him on sight if he ever came near her family. (We were dealing with a nice normal family…)</a:t>
            </a:r>
          </a:p>
          <a:p>
            <a:endParaRPr lang="en-US" dirty="0"/>
          </a:p>
          <a:p>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59</a:t>
            </a:fld>
            <a:endParaRPr lang="en-US" dirty="0"/>
          </a:p>
        </p:txBody>
      </p:sp>
    </p:spTree>
    <p:extLst>
      <p:ext uri="{BB962C8B-B14F-4D97-AF65-F5344CB8AC3E}">
        <p14:creationId xmlns:p14="http://schemas.microsoft.com/office/powerpoint/2010/main" val="26189088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Things you should know about John III</a:t>
            </a:r>
          </a:p>
          <a:p>
            <a:endParaRPr lang="en-US" dirty="0"/>
          </a:p>
          <a:p>
            <a:r>
              <a:rPr lang="en-US" b="1" dirty="0"/>
              <a:t>Click</a:t>
            </a:r>
          </a:p>
          <a:p>
            <a:endParaRPr lang="en-US" b="1" dirty="0"/>
          </a:p>
          <a:p>
            <a:r>
              <a:rPr lang="en-US" b="0" dirty="0"/>
              <a:t>John the grandson was unemployed.</a:t>
            </a:r>
          </a:p>
          <a:p>
            <a:endParaRPr lang="en-US" b="0" dirty="0"/>
          </a:p>
          <a:p>
            <a:r>
              <a:rPr lang="en-US" b="1" dirty="0"/>
              <a:t>Click</a:t>
            </a:r>
          </a:p>
          <a:p>
            <a:endParaRPr lang="en-US" b="1" dirty="0"/>
          </a:p>
          <a:p>
            <a:r>
              <a:rPr lang="en-US" b="0" dirty="0"/>
              <a:t>At the time of the sale John III actually lived on the property in a camping trailer.</a:t>
            </a:r>
          </a:p>
          <a:p>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60</a:t>
            </a:fld>
            <a:endParaRPr lang="en-US" dirty="0"/>
          </a:p>
        </p:txBody>
      </p:sp>
    </p:spTree>
    <p:extLst>
      <p:ext uri="{BB962C8B-B14F-4D97-AF65-F5344CB8AC3E}">
        <p14:creationId xmlns:p14="http://schemas.microsoft.com/office/powerpoint/2010/main" val="35373591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lawsuit begins</a:t>
            </a:r>
          </a:p>
        </p:txBody>
      </p:sp>
      <p:sp>
        <p:nvSpPr>
          <p:cNvPr id="4" name="Slide Number Placeholder 3"/>
          <p:cNvSpPr>
            <a:spLocks noGrp="1"/>
          </p:cNvSpPr>
          <p:nvPr>
            <p:ph type="sldNum" sz="quarter" idx="10"/>
          </p:nvPr>
        </p:nvSpPr>
        <p:spPr/>
        <p:txBody>
          <a:bodyPr/>
          <a:lstStyle/>
          <a:p>
            <a:fld id="{77C2426A-AD87-40B8-9877-A05943C131A4}" type="slidenum">
              <a:rPr lang="en-US" smtClean="0"/>
              <a:pPr/>
              <a:t>61</a:t>
            </a:fld>
            <a:endParaRPr lang="en-US" dirty="0"/>
          </a:p>
        </p:txBody>
      </p:sp>
    </p:spTree>
    <p:extLst>
      <p:ext uri="{BB962C8B-B14F-4D97-AF65-F5344CB8AC3E}">
        <p14:creationId xmlns:p14="http://schemas.microsoft.com/office/powerpoint/2010/main" val="19015763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John,</a:t>
            </a:r>
            <a:r>
              <a:rPr lang="en-US" baseline="0" dirty="0"/>
              <a:t> the son, who had lots of time on his hands to pursue litigation,  </a:t>
            </a:r>
            <a:r>
              <a:rPr lang="en-US" b="1" baseline="0" dirty="0"/>
              <a:t>Click</a:t>
            </a:r>
            <a:r>
              <a:rPr lang="en-US" baseline="0" dirty="0"/>
              <a:t>  sued his father (the grandfather) for selling the property </a:t>
            </a:r>
            <a:r>
              <a:rPr lang="en-US" b="1" baseline="0" dirty="0"/>
              <a:t>(Click) </a:t>
            </a:r>
            <a:r>
              <a:rPr lang="en-US" baseline="0" dirty="0"/>
              <a:t>and sued the title company for the money that the company was still holding.  </a:t>
            </a:r>
          </a:p>
          <a:p>
            <a:endParaRPr lang="en-US" baseline="0" dirty="0"/>
          </a:p>
          <a:p>
            <a:r>
              <a:rPr lang="en-US" b="1" baseline="0" dirty="0"/>
              <a:t>Click</a:t>
            </a:r>
          </a:p>
          <a:p>
            <a:endParaRPr lang="en-US" b="1" baseline="0" dirty="0"/>
          </a:p>
          <a:p>
            <a:r>
              <a:rPr lang="en-US" baseline="0" dirty="0"/>
              <a:t>The Grandfather’s wife sued the title company for the money.</a:t>
            </a:r>
          </a:p>
          <a:p>
            <a:endParaRPr lang="en-US" baseline="0" dirty="0"/>
          </a:p>
          <a:p>
            <a:r>
              <a:rPr lang="en-US" b="1" baseline="0" dirty="0"/>
              <a:t>Click</a:t>
            </a:r>
          </a:p>
          <a:p>
            <a:endParaRPr lang="en-US" b="1" baseline="0" dirty="0"/>
          </a:p>
          <a:p>
            <a:r>
              <a:rPr lang="en-US" b="0" baseline="0" dirty="0"/>
              <a:t>She also sued the buyers claiming that she held some interest in the title to the property.  This, in turn, resulted in a tender of defense to the title company under the terms of the policy.</a:t>
            </a:r>
          </a:p>
          <a:p>
            <a:endParaRPr lang="en-US" b="0" baseline="0" dirty="0"/>
          </a:p>
          <a:p>
            <a:r>
              <a:rPr lang="en-US" b="1" baseline="0" dirty="0"/>
              <a:t>Click</a:t>
            </a:r>
          </a:p>
          <a:p>
            <a:endParaRPr lang="en-US" b="1" baseline="0" dirty="0"/>
          </a:p>
          <a:p>
            <a:r>
              <a:rPr lang="en-US" b="0" baseline="0" dirty="0"/>
              <a:t>John the Grandson sued the buyers for the following reason:</a:t>
            </a:r>
            <a:endParaRPr lang="en-US" b="0"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62</a:t>
            </a:fld>
            <a:endParaRPr lang="en-US" dirty="0"/>
          </a:p>
        </p:txBody>
      </p:sp>
    </p:spTree>
    <p:extLst>
      <p:ext uri="{BB962C8B-B14F-4D97-AF65-F5344CB8AC3E}">
        <p14:creationId xmlns:p14="http://schemas.microsoft.com/office/powerpoint/2010/main" val="1292939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With title</a:t>
            </a:r>
            <a:r>
              <a:rPr lang="en-US" baseline="0" dirty="0"/>
              <a:t> insurance –</a:t>
            </a:r>
          </a:p>
          <a:p>
            <a:endParaRPr lang="en-US" baseline="0" dirty="0"/>
          </a:p>
          <a:p>
            <a:r>
              <a:rPr lang="en-US" b="1" baseline="0" dirty="0"/>
              <a:t>Click</a:t>
            </a:r>
          </a:p>
          <a:p>
            <a:endParaRPr lang="en-US" b="1" baseline="0" dirty="0"/>
          </a:p>
          <a:p>
            <a:r>
              <a:rPr lang="en-US" b="0" baseline="0" dirty="0"/>
              <a:t>There is a contract that spells out the title insurers liability</a:t>
            </a:r>
          </a:p>
          <a:p>
            <a:endParaRPr lang="en-US" b="0" baseline="0" dirty="0"/>
          </a:p>
          <a:p>
            <a:r>
              <a:rPr lang="en-US" b="1" baseline="0" dirty="0"/>
              <a:t>Click</a:t>
            </a:r>
          </a:p>
          <a:p>
            <a:endParaRPr lang="en-US" b="1" baseline="0" dirty="0"/>
          </a:p>
          <a:p>
            <a:r>
              <a:rPr lang="en-US" b="0" baseline="0" dirty="0"/>
              <a:t>the insured can be sure that the title insurance company has the ability to pay any loss</a:t>
            </a:r>
          </a:p>
          <a:p>
            <a:endParaRPr lang="en-US" b="0" baseline="0" dirty="0"/>
          </a:p>
          <a:p>
            <a:r>
              <a:rPr lang="en-US" b="1" baseline="0" dirty="0"/>
              <a:t>Click</a:t>
            </a:r>
          </a:p>
          <a:p>
            <a:endParaRPr lang="en-US" b="1" baseline="0" dirty="0"/>
          </a:p>
          <a:p>
            <a:r>
              <a:rPr lang="en-US" b="0" baseline="0" dirty="0"/>
              <a:t>And title insurance companies have claims departments that the insured can contact.  They have a claims staff who will respond and who will investigate, fix title defects, defend against attacks on the insured’s title and settle claims. This ability to make a claim or tender a defense under a title insurance policy is a very important part of the value of title insurance.</a:t>
            </a:r>
            <a:endParaRPr lang="en-US" b="0"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6</a:t>
            </a:fld>
            <a:endParaRPr lang="en-US" dirty="0"/>
          </a:p>
        </p:txBody>
      </p:sp>
    </p:spTree>
    <p:extLst>
      <p:ext uri="{BB962C8B-B14F-4D97-AF65-F5344CB8AC3E}">
        <p14:creationId xmlns:p14="http://schemas.microsoft.com/office/powerpoint/2010/main" val="16955783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Remember John the grandson lived on the property</a:t>
            </a:r>
            <a:r>
              <a:rPr lang="en-US" baseline="0" dirty="0"/>
              <a:t> at the time of the sale.  While he was away from home, the buyers in an apparent hurry to clear the land for development destroyed the grandson’s trailer.</a:t>
            </a:r>
          </a:p>
          <a:p>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63</a:t>
            </a:fld>
            <a:endParaRPr lang="en-US" dirty="0"/>
          </a:p>
        </p:txBody>
      </p:sp>
    </p:spTree>
    <p:extLst>
      <p:ext uri="{BB962C8B-B14F-4D97-AF65-F5344CB8AC3E}">
        <p14:creationId xmlns:p14="http://schemas.microsoft.com/office/powerpoint/2010/main" val="38190256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a:t>As John the grandson testified in court –</a:t>
            </a:r>
          </a:p>
          <a:p>
            <a:pPr algn="just"/>
            <a:endParaRPr lang="en-US" dirty="0"/>
          </a:p>
          <a:p>
            <a:pPr algn="just"/>
            <a:r>
              <a:rPr lang="en-US" dirty="0"/>
              <a:t> </a:t>
            </a:r>
            <a:r>
              <a:rPr lang="en-US" b="1" dirty="0"/>
              <a:t>Click </a:t>
            </a:r>
            <a:endParaRPr lang="en-US" dirty="0"/>
          </a:p>
          <a:p>
            <a:pPr algn="just"/>
            <a:endParaRPr lang="en-US" dirty="0"/>
          </a:p>
          <a:p>
            <a:pPr algn="just"/>
            <a:r>
              <a:rPr lang="en-US" dirty="0"/>
              <a:t> the buyers crushed his trailer with all</a:t>
            </a:r>
            <a:r>
              <a:rPr lang="en-US" baseline="0" dirty="0"/>
              <a:t> his belongings inside and threw it into a dumpster.  </a:t>
            </a:r>
          </a:p>
        </p:txBody>
      </p:sp>
      <p:sp>
        <p:nvSpPr>
          <p:cNvPr id="4" name="Slide Number Placeholder 3"/>
          <p:cNvSpPr>
            <a:spLocks noGrp="1"/>
          </p:cNvSpPr>
          <p:nvPr>
            <p:ph type="sldNum" sz="quarter" idx="10"/>
          </p:nvPr>
        </p:nvSpPr>
        <p:spPr/>
        <p:txBody>
          <a:bodyPr/>
          <a:lstStyle/>
          <a:p>
            <a:fld id="{77C2426A-AD87-40B8-9877-A05943C131A4}" type="slidenum">
              <a:rPr lang="en-US" smtClean="0"/>
              <a:pPr/>
              <a:t>64</a:t>
            </a:fld>
            <a:endParaRPr lang="en-US" dirty="0"/>
          </a:p>
        </p:txBody>
      </p:sp>
    </p:spTree>
    <p:extLst>
      <p:ext uri="{BB962C8B-B14F-4D97-AF65-F5344CB8AC3E}">
        <p14:creationId xmlns:p14="http://schemas.microsoft.com/office/powerpoint/2010/main" val="30152128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else you need to know about the buyers. (What was discovered in litigation.)</a:t>
            </a:r>
          </a:p>
          <a:p>
            <a:endParaRPr lang="en-US" dirty="0"/>
          </a:p>
          <a:p>
            <a:r>
              <a:rPr lang="en-US" b="1" dirty="0"/>
              <a:t>Click</a:t>
            </a:r>
          </a:p>
          <a:p>
            <a:endParaRPr lang="en-US" b="1" dirty="0"/>
          </a:p>
          <a:p>
            <a:r>
              <a:rPr lang="en-US" b="0" dirty="0"/>
              <a:t>They had originally taken the transaction to Brand X title company.</a:t>
            </a:r>
          </a:p>
          <a:p>
            <a:endParaRPr lang="en-US" b="0" dirty="0"/>
          </a:p>
          <a:p>
            <a:endParaRPr lang="en-US" b="0" dirty="0"/>
          </a:p>
          <a:p>
            <a:r>
              <a:rPr lang="en-US" b="1" dirty="0"/>
              <a:t>Click</a:t>
            </a:r>
          </a:p>
          <a:p>
            <a:endParaRPr lang="en-US" b="1" dirty="0"/>
          </a:p>
          <a:p>
            <a:r>
              <a:rPr lang="en-US" b="0" dirty="0"/>
              <a:t>Brand X was contacted by all the parties – spouse, son, grandson – and were informed of their claims, so….</a:t>
            </a:r>
          </a:p>
          <a:p>
            <a:endParaRPr lang="en-US" b="0" dirty="0"/>
          </a:p>
          <a:p>
            <a:r>
              <a:rPr lang="en-US" b="1" dirty="0"/>
              <a:t>Click</a:t>
            </a:r>
          </a:p>
          <a:p>
            <a:endParaRPr lang="en-US" b="1" dirty="0"/>
          </a:p>
          <a:p>
            <a:r>
              <a:rPr lang="en-US" b="0" dirty="0"/>
              <a:t>The buyers moved title and escrow and did not tell the closing title company about any of the claims.</a:t>
            </a:r>
          </a:p>
          <a:p>
            <a:endParaRPr lang="en-US" b="0"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65</a:t>
            </a:fld>
            <a:endParaRPr lang="en-US" dirty="0"/>
          </a:p>
        </p:txBody>
      </p:sp>
    </p:spTree>
    <p:extLst>
      <p:ext uri="{BB962C8B-B14F-4D97-AF65-F5344CB8AC3E}">
        <p14:creationId xmlns:p14="http://schemas.microsoft.com/office/powerpoint/2010/main" val="17960008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Title insurance policies exclude adverse claims or other matters not known to the title company, not</a:t>
            </a:r>
            <a:r>
              <a:rPr lang="en-US" baseline="0" dirty="0"/>
              <a:t> recorded in the public records but known to the insureds prior to the date of the policy and not disclosed to the title company.  The buyers clearly knew of the claims of the parties but did not tell the closing title company.  Once this was discovered by the title company, the insureds’ tender under the policy for the claims of Grandfather’s wife was denied. </a:t>
            </a:r>
          </a:p>
          <a:p>
            <a:endParaRPr lang="en-US" baseline="0" dirty="0"/>
          </a:p>
          <a:p>
            <a:r>
              <a:rPr lang="en-US" b="1" baseline="0" dirty="0"/>
              <a:t>Click.</a:t>
            </a:r>
          </a:p>
          <a:p>
            <a:endParaRPr lang="en-US" b="1" baseline="0" dirty="0"/>
          </a:p>
          <a:p>
            <a:r>
              <a:rPr lang="en-US" dirty="0">
                <a:solidFill>
                  <a:prstClr val="black"/>
                </a:solidFill>
              </a:rPr>
              <a:t>In case you are wondering, public records means real estate records under the policy definition – not marriage records.  </a:t>
            </a:r>
          </a:p>
          <a:p>
            <a:r>
              <a:rPr lang="en-US" b="0" baseline="0" dirty="0"/>
              <a:t>After the denial the only claims against the title company that remained were really for the sale proceeds that it still held.</a:t>
            </a:r>
          </a:p>
          <a:p>
            <a:endParaRPr lang="en-US" b="0" baseline="0" dirty="0"/>
          </a:p>
          <a:p>
            <a:r>
              <a:rPr lang="en-US" b="1" baseline="0" dirty="0"/>
              <a:t>Click </a:t>
            </a:r>
          </a:p>
          <a:p>
            <a:endParaRPr lang="en-US" b="1" baseline="0" dirty="0"/>
          </a:p>
          <a:p>
            <a:r>
              <a:rPr lang="en-US" baseline="0" dirty="0"/>
              <a:t> So the title company disclaimed any interest in the proceeds and deposited the money with the court.</a:t>
            </a:r>
          </a:p>
          <a:p>
            <a:endParaRPr lang="en-US" baseline="0" dirty="0"/>
          </a:p>
          <a:p>
            <a:r>
              <a:rPr lang="en-US" b="1" baseline="0" dirty="0"/>
              <a:t>Click</a:t>
            </a:r>
          </a:p>
          <a:p>
            <a:endParaRPr lang="en-US" b="1" baseline="0" dirty="0"/>
          </a:p>
          <a:p>
            <a:r>
              <a:rPr lang="en-US" b="0" baseline="0" dirty="0"/>
              <a:t>The claims of John, the son, and Grandfather’s wife then followed the money.</a:t>
            </a:r>
            <a:endParaRPr lang="en-US" b="0"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66</a:t>
            </a:fld>
            <a:endParaRPr lang="en-US" dirty="0"/>
          </a:p>
        </p:txBody>
      </p:sp>
    </p:spTree>
    <p:extLst>
      <p:ext uri="{BB962C8B-B14F-4D97-AF65-F5344CB8AC3E}">
        <p14:creationId xmlns:p14="http://schemas.microsoft.com/office/powerpoint/2010/main" val="40492123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Result</a:t>
            </a:r>
          </a:p>
          <a:p>
            <a:endParaRPr lang="en-US" dirty="0"/>
          </a:p>
          <a:p>
            <a:r>
              <a:rPr lang="en-US" b="1" dirty="0"/>
              <a:t>Click</a:t>
            </a:r>
          </a:p>
          <a:p>
            <a:endParaRPr lang="en-US" b="1" dirty="0"/>
          </a:p>
          <a:p>
            <a:pPr defTabSz="931774">
              <a:defRPr/>
            </a:pPr>
            <a:r>
              <a:rPr lang="en-US" b="0" dirty="0"/>
              <a:t>The title company was dismissed from the lawsuit and the claim against the policy was denied.</a:t>
            </a:r>
          </a:p>
          <a:p>
            <a:pPr defTabSz="931774">
              <a:defRPr/>
            </a:pPr>
            <a:endParaRPr lang="en-US" b="0" dirty="0"/>
          </a:p>
          <a:p>
            <a:pPr defTabSz="931774">
              <a:defRPr/>
            </a:pPr>
            <a:r>
              <a:rPr lang="en-US" b="1" dirty="0"/>
              <a:t>Click</a:t>
            </a:r>
          </a:p>
          <a:p>
            <a:pPr defTabSz="931774">
              <a:defRPr/>
            </a:pPr>
            <a:endParaRPr lang="en-US" b="1" dirty="0"/>
          </a:p>
          <a:p>
            <a:pPr defTabSz="931774">
              <a:defRPr/>
            </a:pPr>
            <a:r>
              <a:rPr lang="en-US" b="0" dirty="0"/>
              <a:t>We do not know the final outcome of all the claims but we understand that John the grandfather died before the litigation was complete and he never got to enjoy his money.</a:t>
            </a:r>
          </a:p>
          <a:p>
            <a:pPr defTabSz="931774">
              <a:defRPr/>
            </a:pPr>
            <a:endParaRPr lang="en-US" b="0" dirty="0"/>
          </a:p>
          <a:p>
            <a:endParaRPr lang="en-US" b="1"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67</a:t>
            </a:fld>
            <a:endParaRPr lang="en-US" dirty="0"/>
          </a:p>
        </p:txBody>
      </p:sp>
    </p:spTree>
    <p:extLst>
      <p:ext uri="{BB962C8B-B14F-4D97-AF65-F5344CB8AC3E}">
        <p14:creationId xmlns:p14="http://schemas.microsoft.com/office/powerpoint/2010/main" val="13001554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Sometimes it is just the people you are dealing with.</a:t>
            </a:r>
          </a:p>
          <a:p>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68</a:t>
            </a:fld>
            <a:endParaRPr lang="en-US" dirty="0"/>
          </a:p>
        </p:txBody>
      </p:sp>
    </p:spTree>
    <p:extLst>
      <p:ext uri="{BB962C8B-B14F-4D97-AF65-F5344CB8AC3E}">
        <p14:creationId xmlns:p14="http://schemas.microsoft.com/office/powerpoint/2010/main" val="24402734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Another real claim.</a:t>
            </a:r>
          </a:p>
        </p:txBody>
      </p:sp>
      <p:sp>
        <p:nvSpPr>
          <p:cNvPr id="4" name="Slide Number Placeholder 3"/>
          <p:cNvSpPr>
            <a:spLocks noGrp="1"/>
          </p:cNvSpPr>
          <p:nvPr>
            <p:ph type="sldNum" sz="quarter" idx="10"/>
          </p:nvPr>
        </p:nvSpPr>
        <p:spPr/>
        <p:txBody>
          <a:bodyPr/>
          <a:lstStyle/>
          <a:p>
            <a:fld id="{77C2426A-AD87-40B8-9877-A05943C131A4}" type="slidenum">
              <a:rPr lang="en-US" smtClean="0"/>
              <a:pPr/>
              <a:t>69</a:t>
            </a:fld>
            <a:endParaRPr lang="en-US" dirty="0"/>
          </a:p>
        </p:txBody>
      </p:sp>
    </p:spTree>
    <p:extLst>
      <p:ext uri="{BB962C8B-B14F-4D97-AF65-F5344CB8AC3E}">
        <p14:creationId xmlns:p14="http://schemas.microsoft.com/office/powerpoint/2010/main" val="16701180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Claim No 4: The case of the greedy Granny</a:t>
            </a:r>
          </a:p>
          <a:p>
            <a:endParaRPr lang="en-US" dirty="0"/>
          </a:p>
          <a:p>
            <a:r>
              <a:rPr lang="en-US" b="1" dirty="0"/>
              <a:t>Click</a:t>
            </a:r>
          </a:p>
        </p:txBody>
      </p:sp>
      <p:sp>
        <p:nvSpPr>
          <p:cNvPr id="4" name="Slide Number Placeholder 3"/>
          <p:cNvSpPr>
            <a:spLocks noGrp="1"/>
          </p:cNvSpPr>
          <p:nvPr>
            <p:ph type="sldNum" sz="quarter" idx="10"/>
          </p:nvPr>
        </p:nvSpPr>
        <p:spPr/>
        <p:txBody>
          <a:bodyPr/>
          <a:lstStyle/>
          <a:p>
            <a:fld id="{77C2426A-AD87-40B8-9877-A05943C131A4}" type="slidenum">
              <a:rPr lang="en-US" smtClean="0"/>
              <a:pPr/>
              <a:t>72</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David and Edith Ellison were successful commercial realtors/developers/landowners in Arizona.  They also had adult</a:t>
            </a:r>
            <a:r>
              <a:rPr lang="en-US" baseline="0" dirty="0"/>
              <a:t> children that lived in Washington, who were encouraging them to spend time in the Northwest during the summer to escape the heat in Phoenix – after all they were getting a little older</a:t>
            </a:r>
          </a:p>
          <a:p>
            <a:endParaRPr lang="en-US" baseline="0" dirty="0"/>
          </a:p>
          <a:p>
            <a:r>
              <a:rPr lang="en-US" b="1" baseline="0" dirty="0"/>
              <a:t>-click-</a:t>
            </a:r>
            <a:endParaRPr lang="en-US" b="1"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73</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1998, the Ellisons paid</a:t>
            </a:r>
            <a:r>
              <a:rPr lang="en-US" baseline="0" dirty="0"/>
              <a:t> cash for a little</a:t>
            </a:r>
            <a:r>
              <a:rPr lang="en-US" dirty="0"/>
              <a:t> beach front home on the ocean in the town of Yachats</a:t>
            </a:r>
            <a:r>
              <a:rPr lang="en-US" baseline="0" dirty="0"/>
              <a:t> on the Oregon Coast</a:t>
            </a:r>
            <a:r>
              <a:rPr lang="en-US" dirty="0"/>
              <a:t> where they started</a:t>
            </a:r>
            <a:r>
              <a:rPr lang="en-US" baseline="0" dirty="0"/>
              <a:t> spending their summers and could be close to their children and grandchildren</a:t>
            </a:r>
          </a:p>
          <a:p>
            <a:endParaRPr lang="en-US" baseline="0" dirty="0"/>
          </a:p>
          <a:p>
            <a:r>
              <a:rPr lang="en-US" baseline="0" dirty="0"/>
              <a:t>-</a:t>
            </a:r>
            <a:r>
              <a:rPr lang="en-US" b="1" baseline="0" dirty="0"/>
              <a:t>Click-</a:t>
            </a:r>
            <a:endParaRPr lang="en-US" b="1"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74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Speaking of claims – First,</a:t>
            </a:r>
            <a:r>
              <a:rPr lang="en-US" baseline="0" dirty="0"/>
              <a:t> there is a difference between a </a:t>
            </a:r>
            <a:r>
              <a:rPr lang="en-US" b="1" baseline="0" dirty="0"/>
              <a:t>claim</a:t>
            </a:r>
            <a:r>
              <a:rPr lang="en-US" baseline="0" dirty="0"/>
              <a:t> against a policy and </a:t>
            </a:r>
            <a:r>
              <a:rPr lang="en-US" b="1" baseline="0" dirty="0"/>
              <a:t>liability</a:t>
            </a:r>
            <a:r>
              <a:rPr lang="en-US" baseline="0" dirty="0"/>
              <a:t> under a policy.  Claims departments receive claims all the time for matters that just do not fall within policy coverage.  This one and the others we will talk about today are real claims.</a:t>
            </a:r>
          </a:p>
          <a:p>
            <a:endParaRPr lang="en-US" baseline="0" dirty="0"/>
          </a:p>
          <a:p>
            <a:r>
              <a:rPr lang="en-US" b="1" baseline="0" dirty="0"/>
              <a:t>Click</a:t>
            </a:r>
          </a:p>
          <a:p>
            <a:endParaRPr lang="en-US" b="1" baseline="0" dirty="0"/>
          </a:p>
          <a:p>
            <a:r>
              <a:rPr lang="en-US" b="0" baseline="0" dirty="0"/>
              <a:t>My client fell down the stairs in her new house because the banister was too low.  You insured her new house.</a:t>
            </a:r>
          </a:p>
          <a:p>
            <a:endParaRPr lang="en-US" b="0" baseline="0" dirty="0"/>
          </a:p>
          <a:p>
            <a:r>
              <a:rPr lang="en-US" b="0" baseline="0" dirty="0"/>
              <a:t>It was of course denied but the insured lawyer actually filed a suit against the title company for denying coverage.  The attorney finally saw the light and dismissed the suit under threat of a motion for sanctions against her and her client for filing a frivolous lawsuit.</a:t>
            </a:r>
            <a:endParaRPr lang="en-US" b="0"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8</a:t>
            </a:fld>
            <a:endParaRPr lang="en-US" dirty="0"/>
          </a:p>
        </p:txBody>
      </p:sp>
    </p:spTree>
    <p:extLst>
      <p:ext uri="{BB962C8B-B14F-4D97-AF65-F5344CB8AC3E}">
        <p14:creationId xmlns:p14="http://schemas.microsoft.com/office/powerpoint/2010/main" val="7226473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2005, the Ellison’s borrowed $1,00000,000 on their little beachfront bungalow from a local Oregon Bank (that was in Portland).  The fact that the bank was in Portland later becomes somewhat important.  This is a picture of the actual house:</a:t>
            </a:r>
            <a:r>
              <a:rPr lang="en-US" baseline="0" dirty="0"/>
              <a:t> Three stories, an elevator and about 4500 square feet.</a:t>
            </a:r>
            <a:endParaRPr lang="en-US" dirty="0"/>
          </a:p>
          <a:p>
            <a:endParaRPr lang="en-US" dirty="0"/>
          </a:p>
          <a:p>
            <a:r>
              <a:rPr lang="en-US" b="1" dirty="0"/>
              <a:t>-click- </a:t>
            </a:r>
          </a:p>
        </p:txBody>
      </p:sp>
      <p:sp>
        <p:nvSpPr>
          <p:cNvPr id="4" name="Slide Number Placeholder 3"/>
          <p:cNvSpPr>
            <a:spLocks noGrp="1"/>
          </p:cNvSpPr>
          <p:nvPr>
            <p:ph type="sldNum" sz="quarter" idx="10"/>
          </p:nvPr>
        </p:nvSpPr>
        <p:spPr/>
        <p:txBody>
          <a:bodyPr/>
          <a:lstStyle/>
          <a:p>
            <a:fld id="{77C2426A-AD87-40B8-9877-A05943C131A4}" type="slidenum">
              <a:rPr lang="en-US" smtClean="0"/>
              <a:pPr/>
              <a:t>75</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2009, David Ellison passed away.  Of course, all of the interest</a:t>
            </a:r>
            <a:r>
              <a:rPr lang="en-US" baseline="0" dirty="0"/>
              <a:t> in the Oregon beach house goes to his wife Edith.  But remember, they had children that lived in the NW who had convinced them to buy their house in 1998. </a:t>
            </a:r>
          </a:p>
          <a:p>
            <a:endParaRPr lang="en-US" baseline="0" dirty="0"/>
          </a:p>
          <a:p>
            <a:r>
              <a:rPr lang="en-US" b="1" baseline="0" dirty="0"/>
              <a:t>-Click-</a:t>
            </a:r>
            <a:endParaRPr lang="en-US" b="1"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76</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2010, Edith conveyed the property to an Arizona LLC called “Under The Sea LLC.  Edith and her late</a:t>
            </a:r>
            <a:r>
              <a:rPr lang="en-US" baseline="0" dirty="0"/>
              <a:t> husband had numerous LLCs in Arizona.  This one happened to be made up of Edith and her son Joe.  I later found it interesting that “Under the Sea” is a lot like “Underwater”!</a:t>
            </a:r>
          </a:p>
          <a:p>
            <a:endParaRPr lang="en-US" baseline="0" dirty="0"/>
          </a:p>
          <a:p>
            <a:r>
              <a:rPr lang="en-US" b="1" baseline="0" dirty="0"/>
              <a:t>-Click-</a:t>
            </a:r>
            <a:endParaRPr lang="en-US" b="1"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77</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July of 2012, the bank started a judicial foreclosure action.</a:t>
            </a:r>
            <a:r>
              <a:rPr lang="en-US" baseline="0" dirty="0"/>
              <a:t>  The complaint stated that there was now owing $1.3 million dollars on that original $1,000,000 loan!  Hmmm, now the “under the sea” thing is starting to make sense!</a:t>
            </a:r>
          </a:p>
          <a:p>
            <a:endParaRPr lang="en-US" baseline="0" dirty="0"/>
          </a:p>
          <a:p>
            <a:r>
              <a:rPr lang="en-US" b="1" baseline="0" dirty="0"/>
              <a:t>Click</a:t>
            </a:r>
            <a:endParaRPr lang="en-US" b="1"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78</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Six months later, in January of 2013 “Under the Sea” LLC as current owners of the property and Edith as an individual gave a DIL to the bank.  The DIL was signed by both Edith, individually and by Edith and her son Joe as members</a:t>
            </a:r>
            <a:r>
              <a:rPr lang="en-US" baseline="0" dirty="0"/>
              <a:t> – so there was really no issue there.</a:t>
            </a:r>
            <a:r>
              <a:rPr lang="en-US" dirty="0"/>
              <a:t>  </a:t>
            </a:r>
          </a:p>
          <a:p>
            <a:endParaRPr lang="en-US" dirty="0"/>
          </a:p>
          <a:p>
            <a:r>
              <a:rPr lang="en-US" b="1" dirty="0"/>
              <a:t>Click</a:t>
            </a:r>
          </a:p>
        </p:txBody>
      </p:sp>
      <p:sp>
        <p:nvSpPr>
          <p:cNvPr id="4" name="Slide Number Placeholder 3"/>
          <p:cNvSpPr>
            <a:spLocks noGrp="1"/>
          </p:cNvSpPr>
          <p:nvPr>
            <p:ph type="sldNum" sz="quarter" idx="10"/>
          </p:nvPr>
        </p:nvSpPr>
        <p:spPr/>
        <p:txBody>
          <a:bodyPr/>
          <a:lstStyle/>
          <a:p>
            <a:fld id="{77C2426A-AD87-40B8-9877-A05943C131A4}" type="slidenum">
              <a:rPr lang="en-US" smtClean="0"/>
              <a:pPr/>
              <a:t>79</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bank then put the house on the market.  The original asking price was $750,000. Remember, this was a very nice, very modern and very large ocean front home</a:t>
            </a:r>
          </a:p>
        </p:txBody>
      </p:sp>
      <p:sp>
        <p:nvSpPr>
          <p:cNvPr id="4" name="Slide Number Placeholder 3"/>
          <p:cNvSpPr>
            <a:spLocks noGrp="1"/>
          </p:cNvSpPr>
          <p:nvPr>
            <p:ph type="sldNum" sz="quarter" idx="10"/>
          </p:nvPr>
        </p:nvSpPr>
        <p:spPr/>
        <p:txBody>
          <a:bodyPr/>
          <a:lstStyle/>
          <a:p>
            <a:fld id="{77C2426A-AD87-40B8-9877-A05943C131A4}" type="slidenum">
              <a:rPr lang="en-US" smtClean="0"/>
              <a:pPr/>
              <a:t>80</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18 months later, the bank finally sold the property to a</a:t>
            </a:r>
            <a:r>
              <a:rPr lang="en-US" baseline="0" dirty="0"/>
              <a:t> couple from Kennewick, Washington for $550,000. Brand X insured the new owners who were obviously thrilled with their “find”  After all, they just bought a million dollar summer home for half price!  </a:t>
            </a:r>
          </a:p>
          <a:p>
            <a:endParaRPr lang="en-US" baseline="0"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81</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Are there any concerns up to this point? Let’s take a look….</a:t>
            </a:r>
          </a:p>
          <a:p>
            <a:endParaRPr lang="en-US" dirty="0"/>
          </a:p>
          <a:p>
            <a:r>
              <a:rPr lang="en-US" b="1" dirty="0"/>
              <a:t>Click</a:t>
            </a:r>
          </a:p>
          <a:p>
            <a:endParaRPr lang="en-US" b="1" dirty="0"/>
          </a:p>
          <a:p>
            <a:r>
              <a:rPr lang="en-US" dirty="0"/>
              <a:t>The</a:t>
            </a:r>
            <a:r>
              <a:rPr lang="en-US" baseline="0" dirty="0"/>
              <a:t> bank started a foreclosure action, but the owner of the property gave them a deed in lieu</a:t>
            </a:r>
          </a:p>
          <a:p>
            <a:endParaRPr lang="en-US" baseline="0" dirty="0"/>
          </a:p>
          <a:p>
            <a:r>
              <a:rPr lang="en-US" b="1" baseline="0" dirty="0"/>
              <a:t>Click</a:t>
            </a:r>
          </a:p>
          <a:p>
            <a:endParaRPr lang="en-US" b="1" baseline="0" dirty="0"/>
          </a:p>
          <a:p>
            <a:r>
              <a:rPr lang="en-US" baseline="0" dirty="0"/>
              <a:t>The owners were an LLC, but one of the members was the original owner/borrower who also signed individually</a:t>
            </a:r>
          </a:p>
          <a:p>
            <a:endParaRPr lang="en-US" baseline="0" dirty="0"/>
          </a:p>
          <a:p>
            <a:r>
              <a:rPr lang="en-US" b="1" baseline="0" dirty="0"/>
              <a:t>Click</a:t>
            </a:r>
          </a:p>
          <a:p>
            <a:endParaRPr lang="en-US" b="1" baseline="0" dirty="0"/>
          </a:p>
          <a:p>
            <a:r>
              <a:rPr lang="en-US" baseline="0" dirty="0"/>
              <a:t>Also, the prior owner that gave the deed in lieu was a sophisticated borrower.  Remember she and her deceased husband were successful commercial realtors in Arizona who owned numerous properties , were developers and had a number of LLCs that held title ro property. And again, Grandma signed not only as a member of the LLC, but as an individual as well</a:t>
            </a:r>
          </a:p>
          <a:p>
            <a:endParaRPr lang="en-US" baseline="0" dirty="0"/>
          </a:p>
          <a:p>
            <a:r>
              <a:rPr lang="en-US" b="1" baseline="0" dirty="0"/>
              <a:t>Click</a:t>
            </a:r>
          </a:p>
          <a:p>
            <a:endParaRPr lang="en-US" b="1" baseline="0" dirty="0"/>
          </a:p>
          <a:p>
            <a:r>
              <a:rPr lang="en-US" baseline="0" dirty="0"/>
              <a:t>The new owners were thrilled with their “million dollar home”.  They got a heck of deal AND they paid cash and took it off the banks hands.</a:t>
            </a:r>
          </a:p>
          <a:p>
            <a:r>
              <a:rPr lang="en-US" baseline="0" dirty="0"/>
              <a:t>Nothing too unusual so far…</a:t>
            </a:r>
          </a:p>
          <a:p>
            <a:endParaRPr lang="en-US" baseline="0"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82</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Here’s where if gets interesting:  An order comes in from a new lender requesting</a:t>
            </a:r>
            <a:r>
              <a:rPr lang="en-US" baseline="0" dirty="0"/>
              <a:t> title insurance for a reverse mortgage for $550,000 – remember this property was purchased for $550,000 and the buyers paid cash! Also, they lived in another state and this was a their summer home.  Are they moving to the coast??</a:t>
            </a:r>
          </a:p>
          <a:p>
            <a:endParaRPr lang="en-US" baseline="0" dirty="0"/>
          </a:p>
          <a:p>
            <a:r>
              <a:rPr lang="en-US" b="1" baseline="0" dirty="0"/>
              <a:t>Click</a:t>
            </a:r>
          </a:p>
          <a:p>
            <a:endParaRPr lang="en-US" b="1" baseline="0" dirty="0"/>
          </a:p>
          <a:p>
            <a:r>
              <a:rPr lang="en-US" baseline="0" dirty="0"/>
              <a:t>But the new lender is saying that the original owner is the borrower – again, what is going on, something is out of whack</a:t>
            </a:r>
          </a:p>
          <a:p>
            <a:endParaRPr lang="en-US" baseline="0" dirty="0"/>
          </a:p>
          <a:p>
            <a:r>
              <a:rPr lang="en-US" b="1" baseline="0" dirty="0"/>
              <a:t>Click</a:t>
            </a:r>
          </a:p>
          <a:p>
            <a:endParaRPr lang="en-US" b="1" baseline="0" dirty="0"/>
          </a:p>
          <a:p>
            <a:r>
              <a:rPr lang="en-US" baseline="0" dirty="0"/>
              <a:t>Then 5 days after the order is  opened, a deed records from the nice couple that bought the property from the bank to Mrs. Ellison – the original owner!  By the way, that deed recorded exactly one year to the day after they bought it from the bank.</a:t>
            </a:r>
          </a:p>
          <a:p>
            <a:endParaRPr lang="en-US" baseline="0" dirty="0"/>
          </a:p>
          <a:p>
            <a:r>
              <a:rPr lang="en-US" b="1" baseline="0" dirty="0"/>
              <a:t>Click</a:t>
            </a:r>
          </a:p>
          <a:p>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83</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0" dirty="0"/>
              <a:t>And now the rest of the story</a:t>
            </a:r>
          </a:p>
          <a:p>
            <a:endParaRPr lang="en-US" b="0" dirty="0"/>
          </a:p>
          <a:p>
            <a:r>
              <a:rPr lang="en-US" b="1" dirty="0"/>
              <a:t>Click</a:t>
            </a:r>
          </a:p>
          <a:p>
            <a:endParaRPr lang="en-US" b="1" dirty="0"/>
          </a:p>
          <a:p>
            <a:r>
              <a:rPr lang="en-US" dirty="0"/>
              <a:t>Even</a:t>
            </a:r>
            <a:r>
              <a:rPr lang="en-US" baseline="0" dirty="0"/>
              <a:t> though the bank was a “local” Oregon Bank, their office was in Portland.  The house is in a small coastal town several hundred miles way – they wanted someone in the house that would take care of it;</a:t>
            </a:r>
          </a:p>
          <a:p>
            <a:endParaRPr lang="en-US" baseline="0" dirty="0"/>
          </a:p>
          <a:p>
            <a:r>
              <a:rPr lang="en-US" b="1" baseline="0" dirty="0"/>
              <a:t>Click</a:t>
            </a:r>
          </a:p>
          <a:p>
            <a:endParaRPr lang="en-US" b="1" baseline="0" dirty="0"/>
          </a:p>
          <a:p>
            <a:r>
              <a:rPr lang="en-US" baseline="0" dirty="0"/>
              <a:t>So they agreed to let  Grandma stay in the house until it was sold – which she was more than happy to do</a:t>
            </a:r>
          </a:p>
          <a:p>
            <a:endParaRPr lang="en-US" baseline="0" dirty="0"/>
          </a:p>
          <a:p>
            <a:r>
              <a:rPr lang="en-US" b="1" baseline="0" dirty="0"/>
              <a:t>Click</a:t>
            </a:r>
          </a:p>
          <a:p>
            <a:endParaRPr lang="en-US" b="1" baseline="0" dirty="0"/>
          </a:p>
          <a:p>
            <a:r>
              <a:rPr lang="en-US" baseline="0" dirty="0"/>
              <a:t>One day a couple from Washington came by to look at the “bank owned property”.  They were just looking and had no intention of buying anything</a:t>
            </a:r>
          </a:p>
          <a:p>
            <a:endParaRPr lang="en-US" baseline="0" dirty="0"/>
          </a:p>
          <a:p>
            <a:r>
              <a:rPr lang="en-US" b="1" baseline="0" dirty="0"/>
              <a:t>Click</a:t>
            </a:r>
          </a:p>
          <a:p>
            <a:endParaRPr lang="en-US" b="1" baseline="0" dirty="0"/>
          </a:p>
          <a:p>
            <a:r>
              <a:rPr lang="en-US" baseline="0" dirty="0"/>
              <a:t>But while they were in the house “looking”, Grandma Ellison pulled them aside and made them a deal they couldn’t refuse.  She offered to pay them $5000 if they would buy it from the bank. She would give them all of the money to buy the house with an agreement to deed the property to her after one year!  They agreed.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84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Or how about this</a:t>
            </a:r>
            <a:r>
              <a:rPr lang="en-US" baseline="0" dirty="0"/>
              <a:t> one that was was also a real claim. Any liability?  Neighbor must not have shared. </a:t>
            </a:r>
          </a:p>
          <a:p>
            <a:endParaRPr lang="en-US" baseline="0"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9</a:t>
            </a:fld>
            <a:endParaRPr lang="en-US" dirty="0"/>
          </a:p>
        </p:txBody>
      </p:sp>
    </p:spTree>
    <p:extLst>
      <p:ext uri="{BB962C8B-B14F-4D97-AF65-F5344CB8AC3E}">
        <p14:creationId xmlns:p14="http://schemas.microsoft.com/office/powerpoint/2010/main" val="207797475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we saw</a:t>
            </a:r>
            <a:r>
              <a:rPr lang="en-US" baseline="0" dirty="0"/>
              <a:t> the new deed, w</a:t>
            </a:r>
            <a:r>
              <a:rPr lang="en-US" dirty="0"/>
              <a:t>e refused to insure the new loan without consent and acknowledgement from the bank that took it back</a:t>
            </a:r>
          </a:p>
          <a:p>
            <a:endParaRPr lang="en-US" dirty="0"/>
          </a:p>
          <a:p>
            <a:r>
              <a:rPr lang="en-US" b="1" baseline="0" dirty="0"/>
              <a:t>Click</a:t>
            </a:r>
          </a:p>
          <a:p>
            <a:r>
              <a:rPr lang="en-US" b="1" baseline="0" dirty="0"/>
              <a:t>Click</a:t>
            </a:r>
          </a:p>
          <a:p>
            <a:endParaRPr lang="en-US" b="1" baseline="0" dirty="0"/>
          </a:p>
          <a:p>
            <a:r>
              <a:rPr lang="en-US" baseline="0" dirty="0"/>
              <a:t>Remember, Grandma just got her house back for $550,000 – plus the $5,000 she paid to the Cooks even though she had previously owed the bank $1.3 million!  She just wiped out a debt of more than $750,000 on her home!</a:t>
            </a:r>
          </a:p>
          <a:p>
            <a:endParaRPr lang="en-US" b="1" baseline="0" dirty="0"/>
          </a:p>
          <a:p>
            <a:r>
              <a:rPr lang="en-US" baseline="0" dirty="0"/>
              <a:t> Her attorney argued and argued that it was her house and she had the right to borrower on it or do whatever else she liked with it.  We asked him to provide us a letter from the bank acknowledging that Mrs. Ellison was the “new” owner and that she had financed the Cooks so they could “buy” the property.  He not only refused, but said that he absolutely did not want the bank to know about it! He also was adamant that we were not to say anything about this to the new lender…</a:t>
            </a:r>
          </a:p>
          <a:p>
            <a:endParaRPr lang="en-US" baseline="0" dirty="0"/>
          </a:p>
          <a:p>
            <a:r>
              <a:rPr lang="en-US" baseline="0" dirty="0"/>
              <a:t>In a letter that he then sent trying to convince us to insure, he said that, in his opinion, there was only about a 30% chance that the original lender would sue and that should be good enough for us!</a:t>
            </a:r>
          </a:p>
          <a:p>
            <a:endParaRPr lang="en-US" baseline="0"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85</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So how did it all turn out?   </a:t>
            </a:r>
            <a:r>
              <a:rPr lang="en-US" b="1" dirty="0"/>
              <a:t>Click</a:t>
            </a:r>
            <a:r>
              <a:rPr lang="en-US" dirty="0"/>
              <a:t>  First we refused</a:t>
            </a:r>
            <a:r>
              <a:rPr lang="en-US" baseline="0" dirty="0"/>
              <a:t> to insure.  We didn’t like the “odds”!</a:t>
            </a:r>
          </a:p>
          <a:p>
            <a:endParaRPr lang="en-US" baseline="0" dirty="0"/>
          </a:p>
          <a:p>
            <a:r>
              <a:rPr lang="en-US" b="1" baseline="0" dirty="0"/>
              <a:t>Click</a:t>
            </a:r>
          </a:p>
          <a:p>
            <a:endParaRPr lang="en-US" baseline="0" dirty="0"/>
          </a:p>
          <a:p>
            <a:r>
              <a:rPr lang="en-US" dirty="0"/>
              <a:t>And  just</a:t>
            </a:r>
            <a:r>
              <a:rPr lang="en-US" baseline="0" dirty="0"/>
              <a:t> like the claim with grandpa the rodeo clown, they took the order to Brand X and said nothing about the “issues”</a:t>
            </a:r>
            <a:r>
              <a:rPr lang="en-US" dirty="0"/>
              <a:t>. Brand X cheerfully took the order and insured the new mortgage.</a:t>
            </a:r>
            <a:r>
              <a:rPr lang="en-US" baseline="0" dirty="0"/>
              <a:t>  I don’t know if they didn’t realize what had  happened  or if they wanted a “big” order.  After all, a $550,000 order was a big deal in an area where most houses were selling for around $100,000….</a:t>
            </a:r>
          </a:p>
          <a:p>
            <a:endParaRPr lang="en-US" b="1" baseline="0" dirty="0"/>
          </a:p>
          <a:p>
            <a:r>
              <a:rPr lang="en-US" b="1" baseline="0" dirty="0"/>
              <a:t>Click</a:t>
            </a:r>
          </a:p>
          <a:p>
            <a:endParaRPr lang="en-US" baseline="0" dirty="0"/>
          </a:p>
          <a:p>
            <a:r>
              <a:rPr lang="en-US" baseline="0" dirty="0"/>
              <a:t>But 6 months later, the bank filed suit against Grandma, the new lender, the Cooks and the title company…That suit is still pending….We were lucky that we had an alert title examiner to thank for saving us from a claim.  She really didn’t know what was wrong, but knew something was and started asking all the right questions…</a:t>
            </a:r>
          </a:p>
          <a:p>
            <a:endParaRPr lang="en-US" baseline="0" dirty="0"/>
          </a:p>
          <a:p>
            <a:r>
              <a:rPr lang="en-US" baseline="0" dirty="0"/>
              <a:t>___________________________________________________________________</a:t>
            </a:r>
          </a:p>
          <a:p>
            <a:endParaRPr lang="en-US" baseline="0" dirty="0"/>
          </a:p>
          <a:p>
            <a:r>
              <a:rPr lang="en-US" baseline="0" dirty="0"/>
              <a:t>These are just a handful of claims that I hope we can all learn from.  My personal philosophy is if we are alert, use good common sense and do the right thing, we can avoid getting ourselves into about 90% of the claims.  The other 10% - well they are going to be out there…. </a:t>
            </a:r>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86</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2400" dirty="0">
                <a:solidFill>
                  <a:prstClr val="black"/>
                </a:solidFill>
                <a:ea typeface="+mj-ea"/>
                <a:cs typeface="+mj-cs"/>
              </a:rPr>
              <a:t>I will leave you with this one last real claim</a:t>
            </a:r>
          </a:p>
          <a:p>
            <a:endParaRPr lang="en-US" sz="2400" dirty="0">
              <a:solidFill>
                <a:prstClr val="black"/>
              </a:solidFill>
              <a:ea typeface="+mj-ea"/>
              <a:cs typeface="+mj-cs"/>
            </a:endParaRPr>
          </a:p>
          <a:p>
            <a:r>
              <a:rPr lang="en-US" sz="2400" b="1" dirty="0">
                <a:solidFill>
                  <a:prstClr val="black"/>
                </a:solidFill>
                <a:ea typeface="+mj-ea"/>
                <a:cs typeface="+mj-cs"/>
              </a:rPr>
              <a:t>CLICK</a:t>
            </a:r>
          </a:p>
          <a:p>
            <a:endParaRPr lang="en-US" sz="2400" b="1" dirty="0">
              <a:solidFill>
                <a:prstClr val="black"/>
              </a:solidFill>
              <a:ea typeface="+mj-ea"/>
              <a:cs typeface="+mj-cs"/>
            </a:endParaRPr>
          </a:p>
          <a:p>
            <a:r>
              <a:rPr lang="en-US" sz="2400" dirty="0">
                <a:solidFill>
                  <a:prstClr val="black"/>
                </a:solidFill>
                <a:ea typeface="+mj-ea"/>
                <a:cs typeface="+mj-cs"/>
              </a:rPr>
              <a:t>My neighbor stands naked on her balcony and fires a shotgun in the air whenever someone drives down the road to visit me</a:t>
            </a:r>
          </a:p>
          <a:p>
            <a:pPr defTabSz="931774">
              <a:spcBef>
                <a:spcPct val="20000"/>
              </a:spcBef>
              <a:defRPr/>
            </a:pPr>
            <a:endParaRPr lang="en-US" sz="4100" dirty="0">
              <a:solidFill>
                <a:prstClr val="black"/>
              </a:solidFill>
            </a:endParaRPr>
          </a:p>
          <a:p>
            <a:r>
              <a:rPr lang="en-US" sz="3700" b="1" dirty="0">
                <a:solidFill>
                  <a:prstClr val="black"/>
                </a:solidFill>
                <a:ea typeface="+mj-ea"/>
                <a:cs typeface="+mj-cs"/>
              </a:rPr>
              <a:t>CLICK</a:t>
            </a:r>
          </a:p>
          <a:p>
            <a:endParaRPr lang="en-US" sz="2400" b="1" dirty="0">
              <a:solidFill>
                <a:prstClr val="black"/>
              </a:solidFill>
              <a:ea typeface="+mj-ea"/>
              <a:cs typeface="+mj-cs"/>
            </a:endParaRPr>
          </a:p>
          <a:p>
            <a:r>
              <a:rPr lang="en-US" sz="2400" dirty="0">
                <a:solidFill>
                  <a:prstClr val="black"/>
                </a:solidFill>
                <a:ea typeface="+mj-ea"/>
                <a:cs typeface="+mj-cs"/>
              </a:rPr>
              <a:t>We turned it down</a:t>
            </a:r>
            <a:br>
              <a:rPr lang="en-US" sz="3700" b="1" dirty="0">
                <a:solidFill>
                  <a:prstClr val="black"/>
                </a:solidFill>
                <a:ea typeface="+mj-ea"/>
                <a:cs typeface="+mj-cs"/>
              </a:rPr>
            </a:br>
            <a:endParaRPr lang="en-US" dirty="0"/>
          </a:p>
        </p:txBody>
      </p:sp>
      <p:sp>
        <p:nvSpPr>
          <p:cNvPr id="4" name="Slide Number Placeholder 3"/>
          <p:cNvSpPr>
            <a:spLocks noGrp="1"/>
          </p:cNvSpPr>
          <p:nvPr>
            <p:ph type="sldNum" sz="quarter" idx="10"/>
          </p:nvPr>
        </p:nvSpPr>
        <p:spPr/>
        <p:txBody>
          <a:bodyPr/>
          <a:lstStyle/>
          <a:p>
            <a:fld id="{77C2426A-AD87-40B8-9877-A05943C131A4}" type="slidenum">
              <a:rPr lang="en-US" smtClean="0"/>
              <a:pPr/>
              <a:t>87</a:t>
            </a:fld>
            <a:endParaRPr lang="en-US" dirty="0"/>
          </a:p>
        </p:txBody>
      </p:sp>
    </p:spTree>
    <p:extLst>
      <p:ext uri="{BB962C8B-B14F-4D97-AF65-F5344CB8AC3E}">
        <p14:creationId xmlns:p14="http://schemas.microsoft.com/office/powerpoint/2010/main" val="275212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was this…from a neighbor who did not like the condition of his neighbor’s fence!</a:t>
            </a:r>
          </a:p>
        </p:txBody>
      </p:sp>
      <p:sp>
        <p:nvSpPr>
          <p:cNvPr id="4" name="Slide Number Placeholder 3"/>
          <p:cNvSpPr>
            <a:spLocks noGrp="1"/>
          </p:cNvSpPr>
          <p:nvPr>
            <p:ph type="sldNum" sz="quarter" idx="10"/>
          </p:nvPr>
        </p:nvSpPr>
        <p:spPr/>
        <p:txBody>
          <a:bodyPr/>
          <a:lstStyle/>
          <a:p>
            <a:fld id="{77C2426A-AD87-40B8-9877-A05943C131A4}" type="slidenum">
              <a:rPr lang="en-US" smtClean="0"/>
              <a:pPr/>
              <a:t>10</a:t>
            </a:fld>
            <a:endParaRPr lang="en-US" dirty="0"/>
          </a:p>
        </p:txBody>
      </p:sp>
    </p:spTree>
    <p:extLst>
      <p:ext uri="{BB962C8B-B14F-4D97-AF65-F5344CB8AC3E}">
        <p14:creationId xmlns:p14="http://schemas.microsoft.com/office/powerpoint/2010/main" val="342087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F2AB382-021D-442C-B32B-8E0A2E391B3D}" type="datetimeFigureOut">
              <a:rPr lang="en-US" smtClean="0"/>
              <a:pPr/>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8A0106-21B5-4ADF-BF83-0CB2AA087C3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2AB382-021D-442C-B32B-8E0A2E391B3D}" type="datetimeFigureOut">
              <a:rPr lang="en-US" smtClean="0"/>
              <a:pPr/>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8A0106-21B5-4ADF-BF83-0CB2AA087C3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2AB382-021D-442C-B32B-8E0A2E391B3D}" type="datetimeFigureOut">
              <a:rPr lang="en-US" smtClean="0"/>
              <a:pPr/>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8A0106-21B5-4ADF-BF83-0CB2AA087C3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2AB382-021D-442C-B32B-8E0A2E391B3D}" type="datetimeFigureOut">
              <a:rPr lang="en-US" smtClean="0"/>
              <a:pPr/>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8A0106-21B5-4ADF-BF83-0CB2AA087C3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2AB382-021D-442C-B32B-8E0A2E391B3D}" type="datetimeFigureOut">
              <a:rPr lang="en-US" smtClean="0"/>
              <a:pPr/>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8A0106-21B5-4ADF-BF83-0CB2AA087C3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2AB382-021D-442C-B32B-8E0A2E391B3D}" type="datetimeFigureOut">
              <a:rPr lang="en-US" smtClean="0"/>
              <a:pPr/>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8A0106-21B5-4ADF-BF83-0CB2AA087C3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2AB382-021D-442C-B32B-8E0A2E391B3D}" type="datetimeFigureOut">
              <a:rPr lang="en-US" smtClean="0"/>
              <a:pPr/>
              <a:t>12/13/2021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8A0106-21B5-4ADF-BF83-0CB2AA087C3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AB382-021D-442C-B32B-8E0A2E391B3D}" type="datetimeFigureOut">
              <a:rPr lang="en-US" smtClean="0"/>
              <a:pPr/>
              <a:t>12/13/2021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8A0106-21B5-4ADF-BF83-0CB2AA087C3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AB382-021D-442C-B32B-8E0A2E391B3D}" type="datetimeFigureOut">
              <a:rPr lang="en-US" smtClean="0"/>
              <a:pPr/>
              <a:t>12/13/2021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8A0106-21B5-4ADF-BF83-0CB2AA087C3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2AB382-021D-442C-B32B-8E0A2E391B3D}" type="datetimeFigureOut">
              <a:rPr lang="en-US" smtClean="0"/>
              <a:pPr/>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8A0106-21B5-4ADF-BF83-0CB2AA087C3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2AB382-021D-442C-B32B-8E0A2E391B3D}" type="datetimeFigureOut">
              <a:rPr lang="en-US" smtClean="0"/>
              <a:pPr/>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8A0106-21B5-4ADF-BF83-0CB2AA087C3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AB382-021D-442C-B32B-8E0A2E391B3D}" type="datetimeFigureOut">
              <a:rPr lang="en-US" smtClean="0"/>
              <a:pPr/>
              <a:t>12/13/2021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A0106-21B5-4ADF-BF83-0CB2AA087C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1"/>
            <a:ext cx="8610600" cy="2590799"/>
          </a:xfrm>
        </p:spPr>
        <p:txBody>
          <a:bodyPr/>
          <a:lstStyle/>
          <a:p>
            <a:r>
              <a:rPr lang="en-US" sz="5400" dirty="0">
                <a:solidFill>
                  <a:srgbClr val="FFFF00"/>
                </a:solidFill>
              </a:rPr>
              <a:t>Claims, </a:t>
            </a:r>
            <a:br>
              <a:rPr lang="en-US" sz="5400" dirty="0">
                <a:solidFill>
                  <a:srgbClr val="FFFF00"/>
                </a:solidFill>
              </a:rPr>
            </a:br>
            <a:r>
              <a:rPr lang="en-US" sz="5400" dirty="0">
                <a:solidFill>
                  <a:srgbClr val="FFFF00"/>
                </a:solidFill>
              </a:rPr>
              <a:t>aka </a:t>
            </a:r>
            <a:r>
              <a:rPr lang="en-US" sz="5400" u="sng" dirty="0">
                <a:solidFill>
                  <a:srgbClr val="FFFF00"/>
                </a:solidFill>
              </a:rPr>
              <a:t>WOW</a:t>
            </a:r>
            <a:r>
              <a:rPr lang="en-US" sz="5400" dirty="0">
                <a:solidFill>
                  <a:srgbClr val="FFFF00"/>
                </a:solidFill>
              </a:rPr>
              <a:t>, didn’t see that coming</a:t>
            </a:r>
          </a:p>
        </p:txBody>
      </p:sp>
      <p:sp>
        <p:nvSpPr>
          <p:cNvPr id="4" name="Rectangle 3">
            <a:extLst>
              <a:ext uri="{FF2B5EF4-FFF2-40B4-BE49-F238E27FC236}">
                <a16:creationId xmlns:a16="http://schemas.microsoft.com/office/drawing/2014/main" id="{8357FCFA-ACCC-48DA-972C-6B38CBA59FCC}"/>
              </a:ext>
            </a:extLst>
          </p:cNvPr>
          <p:cNvSpPr/>
          <p:nvPr/>
        </p:nvSpPr>
        <p:spPr>
          <a:xfrm>
            <a:off x="152400" y="2059394"/>
            <a:ext cx="2057400" cy="1969770"/>
          </a:xfrm>
          <a:prstGeom prst="rect">
            <a:avLst/>
          </a:prstGeom>
        </p:spPr>
        <p:txBody>
          <a:bodyPr wrap="square">
            <a:spAutoFit/>
          </a:bodyPr>
          <a:lstStyle/>
          <a:p>
            <a:endParaRPr lang="en-US" dirty="0">
              <a:solidFill>
                <a:srgbClr val="FFFF00"/>
              </a:solidFill>
            </a:endParaRPr>
          </a:p>
          <a:p>
            <a:endParaRPr lang="en-US" dirty="0">
              <a:solidFill>
                <a:srgbClr val="FFFF00"/>
              </a:solidFill>
            </a:endParaRPr>
          </a:p>
          <a:p>
            <a:endParaRPr lang="en-US" dirty="0">
              <a:solidFill>
                <a:srgbClr val="FFFF00"/>
              </a:solidFill>
            </a:endParaRPr>
          </a:p>
          <a:p>
            <a:endParaRPr lang="en-US" dirty="0">
              <a:solidFill>
                <a:srgbClr val="FFFF00"/>
              </a:solidFill>
            </a:endParaRPr>
          </a:p>
          <a:p>
            <a:endParaRPr lang="en-US" dirty="0">
              <a:solidFill>
                <a:srgbClr val="FFFF00"/>
              </a:solidFill>
            </a:endParaRPr>
          </a:p>
          <a:p>
            <a:pPr algn="ctr"/>
            <a:endParaRPr lang="en-US" sz="1600" dirty="0">
              <a:solidFill>
                <a:srgbClr val="FFFF00"/>
              </a:solidFill>
            </a:endParaRPr>
          </a:p>
          <a:p>
            <a:pPr algn="ctr"/>
            <a:endParaRPr lang="en-US" sz="1600" dirty="0">
              <a:solidFill>
                <a:srgbClr val="FFFF00"/>
              </a:solidFill>
            </a:endParaRPr>
          </a:p>
        </p:txBody>
      </p:sp>
      <p:sp>
        <p:nvSpPr>
          <p:cNvPr id="6" name="Subtitle 5">
            <a:extLst>
              <a:ext uri="{FF2B5EF4-FFF2-40B4-BE49-F238E27FC236}">
                <a16:creationId xmlns:a16="http://schemas.microsoft.com/office/drawing/2014/main" id="{191E7D96-FD50-43B8-A25A-4944D70A0DAE}"/>
              </a:ext>
            </a:extLst>
          </p:cNvPr>
          <p:cNvSpPr>
            <a:spLocks noGrp="1"/>
          </p:cNvSpPr>
          <p:nvPr>
            <p:ph type="subTitle" idx="1"/>
          </p:nvPr>
        </p:nvSpPr>
        <p:spPr>
          <a:xfrm>
            <a:off x="838200" y="2722769"/>
            <a:ext cx="7772400" cy="3906631"/>
          </a:xfrm>
        </p:spPr>
        <p:txBody>
          <a:bodyPr>
            <a:normAutofit fontScale="47500" lnSpcReduction="20000"/>
          </a:bodyPr>
          <a:lstStyle/>
          <a:p>
            <a:pPr algn="ctr"/>
            <a:r>
              <a:rPr lang="en-US" sz="3600" dirty="0">
                <a:solidFill>
                  <a:srgbClr val="FFFF00"/>
                </a:solidFill>
              </a:rPr>
              <a:t>2021 OLTA Educational Seminar </a:t>
            </a:r>
          </a:p>
          <a:p>
            <a:pPr algn="ctr"/>
            <a:r>
              <a:rPr lang="en-US" dirty="0">
                <a:solidFill>
                  <a:srgbClr val="FFFF00"/>
                </a:solidFill>
              </a:rPr>
              <a:t>October 14, 2021 (noon)</a:t>
            </a:r>
          </a:p>
          <a:p>
            <a:pPr algn="ctr"/>
            <a:endParaRPr lang="en-US" sz="2000" dirty="0">
              <a:solidFill>
                <a:srgbClr val="FFFF00"/>
              </a:solidFill>
            </a:endParaRPr>
          </a:p>
          <a:p>
            <a:pPr algn="ctr"/>
            <a:r>
              <a:rPr lang="en-US" sz="2000" dirty="0">
                <a:solidFill>
                  <a:srgbClr val="FFFF00"/>
                </a:solidFill>
              </a:rPr>
              <a:t>Presented by</a:t>
            </a:r>
          </a:p>
          <a:p>
            <a:pPr algn="ctr"/>
            <a:endParaRPr lang="en-US" dirty="0">
              <a:solidFill>
                <a:srgbClr val="FFFF00"/>
              </a:solidFill>
            </a:endParaRPr>
          </a:p>
          <a:p>
            <a:pPr algn="ctr"/>
            <a:r>
              <a:rPr lang="en-US" dirty="0">
                <a:solidFill>
                  <a:srgbClr val="FFFF00"/>
                </a:solidFill>
              </a:rPr>
              <a:t>David Green, V.P.</a:t>
            </a:r>
          </a:p>
          <a:p>
            <a:pPr algn="ctr"/>
            <a:r>
              <a:rPr lang="en-US" dirty="0">
                <a:solidFill>
                  <a:srgbClr val="FFFF00"/>
                </a:solidFill>
              </a:rPr>
              <a:t>Underwriter / Legal Counsel</a:t>
            </a:r>
          </a:p>
          <a:p>
            <a:pPr algn="ctr"/>
            <a:r>
              <a:rPr lang="en-US" dirty="0">
                <a:solidFill>
                  <a:srgbClr val="FFFF00"/>
                </a:solidFill>
              </a:rPr>
              <a:t>Fidelity National Title Group                         </a:t>
            </a:r>
          </a:p>
          <a:p>
            <a:pPr algn="ctr"/>
            <a:r>
              <a:rPr lang="en-US" dirty="0">
                <a:solidFill>
                  <a:srgbClr val="FFFF00"/>
                </a:solidFill>
              </a:rPr>
              <a:t>David.Green@ctt.com</a:t>
            </a:r>
          </a:p>
          <a:p>
            <a:pPr algn="ctr"/>
            <a:endParaRPr lang="en-US" sz="2800" dirty="0">
              <a:solidFill>
                <a:srgbClr val="FFFF00"/>
              </a:solidFill>
            </a:endParaRPr>
          </a:p>
          <a:p>
            <a:pPr algn="ctr"/>
            <a:r>
              <a:rPr lang="en-US" sz="2800" dirty="0">
                <a:solidFill>
                  <a:srgbClr val="FFFF00"/>
                </a:solidFill>
              </a:rPr>
              <a:t>and </a:t>
            </a:r>
          </a:p>
          <a:p>
            <a:pPr algn="ctr"/>
            <a:endParaRPr lang="en-US" sz="2800" dirty="0">
              <a:solidFill>
                <a:srgbClr val="FFFF00"/>
              </a:solidFill>
            </a:endParaRPr>
          </a:p>
          <a:p>
            <a:pPr algn="ctr"/>
            <a:r>
              <a:rPr lang="en-US" dirty="0">
                <a:solidFill>
                  <a:srgbClr val="FFFF00"/>
                </a:solidFill>
              </a:rPr>
              <a:t>Ian Kyle</a:t>
            </a:r>
          </a:p>
          <a:p>
            <a:pPr algn="ctr"/>
            <a:r>
              <a:rPr lang="en-US" dirty="0">
                <a:solidFill>
                  <a:srgbClr val="FFFF00"/>
                </a:solidFill>
              </a:rPr>
              <a:t>Underwriting Counsel</a:t>
            </a:r>
          </a:p>
          <a:p>
            <a:pPr algn="ctr"/>
            <a:r>
              <a:rPr lang="en-US" dirty="0">
                <a:solidFill>
                  <a:srgbClr val="FFFF00"/>
                </a:solidFill>
              </a:rPr>
              <a:t>Old Republic Title</a:t>
            </a:r>
          </a:p>
          <a:p>
            <a:pPr algn="ctr"/>
            <a:r>
              <a:rPr lang="en-US" dirty="0">
                <a:solidFill>
                  <a:srgbClr val="FFFF00"/>
                </a:solidFill>
              </a:rPr>
              <a:t>ikyle@ortc.com</a:t>
            </a:r>
          </a:p>
        </p:txBody>
      </p:sp>
    </p:spTree>
    <p:extLst>
      <p:ext uri="{BB962C8B-B14F-4D97-AF65-F5344CB8AC3E}">
        <p14:creationId xmlns:p14="http://schemas.microsoft.com/office/powerpoint/2010/main" val="670474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2430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0584" y="663575"/>
            <a:ext cx="7772400" cy="147002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a:extLst>
              <a:ext uri="{FF2B5EF4-FFF2-40B4-BE49-F238E27FC236}">
                <a16:creationId xmlns:a16="http://schemas.microsoft.com/office/drawing/2014/main" id="{07696808-00B3-4FC3-BEC0-CC4CA9E2C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5133"/>
            <a:ext cx="8279252" cy="6512133"/>
          </a:xfrm>
          <a:prstGeom prst="rect">
            <a:avLst/>
          </a:prstGeom>
        </p:spPr>
      </p:pic>
      <p:sp>
        <p:nvSpPr>
          <p:cNvPr id="5" name="Rectangle 4">
            <a:extLst>
              <a:ext uri="{FF2B5EF4-FFF2-40B4-BE49-F238E27FC236}">
                <a16:creationId xmlns:a16="http://schemas.microsoft.com/office/drawing/2014/main" id="{971D5A5E-245A-4160-AAC0-B825C1D3B6CB}"/>
              </a:ext>
            </a:extLst>
          </p:cNvPr>
          <p:cNvSpPr/>
          <p:nvPr/>
        </p:nvSpPr>
        <p:spPr>
          <a:xfrm>
            <a:off x="2286000" y="2057401"/>
            <a:ext cx="4876800" cy="1323439"/>
          </a:xfrm>
          <a:prstGeom prst="rect">
            <a:avLst/>
          </a:prstGeom>
        </p:spPr>
        <p:txBody>
          <a:bodyPr wrap="square">
            <a:spAutoFit/>
          </a:bodyPr>
          <a:lstStyle/>
          <a:p>
            <a:pPr algn="ctr"/>
            <a:r>
              <a:rPr lang="en-US" sz="4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2020</a:t>
            </a:r>
            <a:br>
              <a:rPr lang="en-US" sz="4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br>
            <a:r>
              <a:rPr lang="en-US" sz="4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State of Oregon</a:t>
            </a:r>
            <a:endParaRPr lang="en-US" sz="4000" dirty="0">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D903650A-E924-4B90-9589-09EBA0552EA1}"/>
              </a:ext>
            </a:extLst>
          </p:cNvPr>
          <p:cNvSpPr/>
          <p:nvPr/>
        </p:nvSpPr>
        <p:spPr>
          <a:xfrm>
            <a:off x="2286000" y="3028891"/>
            <a:ext cx="4724400" cy="2062103"/>
          </a:xfrm>
          <a:prstGeom prst="rect">
            <a:avLst/>
          </a:prstGeom>
        </p:spPr>
        <p:txBody>
          <a:bodyPr wrap="square">
            <a:spAutoFit/>
          </a:bodyPr>
          <a:lstStyle/>
          <a:p>
            <a:pPr algn="ctr">
              <a:spcBef>
                <a:spcPts val="1055"/>
              </a:spcBef>
            </a:pPr>
            <a:endParaRPr lang="en-US" sz="3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a:endParaRPr lang="en-US" sz="3200" b="1" dirty="0">
              <a:solidFill>
                <a:srgbClr val="000000"/>
              </a:solidFill>
              <a:latin typeface="Calibri" panose="020F0502020204030204" pitchFamily="34" charset="0"/>
              <a:cs typeface="Times New Roman" panose="02020603050405020304" pitchFamily="18" charset="0"/>
            </a:endParaRPr>
          </a:p>
          <a:p>
            <a:pPr algn="ctr"/>
            <a:endParaRPr lang="en-US" sz="3200" b="1" dirty="0">
              <a:solidFill>
                <a:srgbClr val="000000"/>
              </a:solidFill>
              <a:latin typeface="Calibri" panose="020F0502020204030204" pitchFamily="34" charset="0"/>
              <a:cs typeface="Times New Roman" panose="02020603050405020304" pitchFamily="18" charset="0"/>
            </a:endParaRPr>
          </a:p>
          <a:p>
            <a:pPr algn="ctr"/>
            <a:endParaRPr lang="en-US" sz="3200" dirty="0"/>
          </a:p>
        </p:txBody>
      </p:sp>
      <p:sp>
        <p:nvSpPr>
          <p:cNvPr id="10" name="TextBox 9">
            <a:extLst>
              <a:ext uri="{FF2B5EF4-FFF2-40B4-BE49-F238E27FC236}">
                <a16:creationId xmlns:a16="http://schemas.microsoft.com/office/drawing/2014/main" id="{6BF3DA95-88F6-4ED4-993E-F1F31473D9C4}"/>
              </a:ext>
            </a:extLst>
          </p:cNvPr>
          <p:cNvSpPr txBox="1"/>
          <p:nvPr/>
        </p:nvSpPr>
        <p:spPr>
          <a:xfrm>
            <a:off x="3048000" y="3595787"/>
            <a:ext cx="3505200" cy="1384995"/>
          </a:xfrm>
          <a:prstGeom prst="rect">
            <a:avLst/>
          </a:prstGeom>
          <a:noFill/>
        </p:spPr>
        <p:txBody>
          <a:bodyPr wrap="square" rtlCol="0">
            <a:spAutoFit/>
          </a:bodyPr>
          <a:lstStyle/>
          <a:p>
            <a:pPr algn="ctr"/>
            <a:r>
              <a:rPr lang="en-US" sz="4000" b="1" dirty="0"/>
              <a:t>Title Premiums</a:t>
            </a:r>
            <a:endParaRPr lang="en-US" sz="4000" dirty="0"/>
          </a:p>
          <a:p>
            <a:pPr algn="ctr"/>
            <a:r>
              <a:rPr lang="en-US" sz="3200" b="1" dirty="0"/>
              <a:t>$</a:t>
            </a:r>
            <a:r>
              <a:rPr lang="en-US" sz="4400" b="1" dirty="0"/>
              <a:t>367,136,962</a:t>
            </a:r>
            <a:endParaRPr lang="en-US" sz="4400" dirty="0"/>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85800" y="914400"/>
            <a:ext cx="7772400" cy="147002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a:extLst>
              <a:ext uri="{FF2B5EF4-FFF2-40B4-BE49-F238E27FC236}">
                <a16:creationId xmlns:a16="http://schemas.microsoft.com/office/drawing/2014/main" id="{B12B8763-37DB-4279-BD79-70DB69E4A6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81000"/>
            <a:ext cx="7772400" cy="5867400"/>
          </a:xfrm>
          <a:prstGeom prst="rect">
            <a:avLst/>
          </a:prstGeom>
        </p:spPr>
      </p:pic>
      <p:sp>
        <p:nvSpPr>
          <p:cNvPr id="6" name="Rectangle 5">
            <a:extLst>
              <a:ext uri="{FF2B5EF4-FFF2-40B4-BE49-F238E27FC236}">
                <a16:creationId xmlns:a16="http://schemas.microsoft.com/office/drawing/2014/main" id="{E59BE8BC-34BD-41A4-BBEB-0150A4E55FE6}"/>
              </a:ext>
            </a:extLst>
          </p:cNvPr>
          <p:cNvSpPr/>
          <p:nvPr/>
        </p:nvSpPr>
        <p:spPr>
          <a:xfrm>
            <a:off x="2209800" y="1676400"/>
            <a:ext cx="4648200" cy="3108543"/>
          </a:xfrm>
          <a:prstGeom prst="rect">
            <a:avLst/>
          </a:prstGeom>
        </p:spPr>
        <p:txBody>
          <a:bodyPr wrap="square">
            <a:spAutoFit/>
          </a:bodyPr>
          <a:lstStyle/>
          <a:p>
            <a:pPr algn="ctr"/>
            <a:r>
              <a:rPr lang="en-US" sz="44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2020</a:t>
            </a:r>
            <a:br>
              <a:rPr lang="en-US" sz="44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br>
            <a:r>
              <a:rPr lang="en-US" sz="44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State of Oregon</a:t>
            </a:r>
            <a:endParaRPr lang="en-US" sz="4400" dirty="0">
              <a:latin typeface="Times New Roman" panose="02020603050405020304" pitchFamily="18" charset="0"/>
              <a:ea typeface="Times New Roman" panose="02020603050405020304" pitchFamily="18" charset="0"/>
            </a:endParaRPr>
          </a:p>
          <a:p>
            <a:pPr algn="ctr">
              <a:spcBef>
                <a:spcPts val="1055"/>
              </a:spcBef>
            </a:pPr>
            <a:r>
              <a:rPr lang="en-US" sz="4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Paid Policy Losses</a:t>
            </a:r>
            <a:endParaRPr lang="en-US" sz="4400" dirty="0">
              <a:latin typeface="Times New Roman" panose="02020603050405020304" pitchFamily="18" charset="0"/>
              <a:ea typeface="Times New Roman" panose="02020603050405020304" pitchFamily="18" charset="0"/>
            </a:endParaRPr>
          </a:p>
          <a:p>
            <a:pPr algn="ctr">
              <a:spcBef>
                <a:spcPts val="1345"/>
              </a:spcBef>
            </a:pPr>
            <a:r>
              <a:rPr lang="en-US" sz="4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$3,237,333</a:t>
            </a:r>
            <a:endParaRPr lang="en-US" sz="4400" dirty="0">
              <a:effectLst/>
              <a:latin typeface="Times New Roman" panose="02020603050405020304" pitchFamily="18" charset="0"/>
              <a:ea typeface="Times New Roman" panose="02020603050405020304" pitchFamily="18" charset="0"/>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2895600"/>
            <a:ext cx="6400800" cy="1752600"/>
          </a:xfrm>
        </p:spPr>
        <p:txBody>
          <a:bodyPr>
            <a:normAutofit/>
          </a:bodyPr>
          <a:lstStyle/>
          <a:p>
            <a:endParaRPr lang="en-US" sz="6000" b="1" dirty="0">
              <a:solidFill>
                <a:schemeClr val="tx1"/>
              </a:solidFill>
            </a:endParaRPr>
          </a:p>
        </p:txBody>
      </p:sp>
      <p:sp>
        <p:nvSpPr>
          <p:cNvPr id="7" name="Title 1"/>
          <p:cNvSpPr txBox="1">
            <a:spLocks/>
          </p:cNvSpPr>
          <p:nvPr/>
        </p:nvSpPr>
        <p:spPr>
          <a:xfrm>
            <a:off x="685800" y="914400"/>
            <a:ext cx="7772400" cy="147002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a:extLst>
              <a:ext uri="{FF2B5EF4-FFF2-40B4-BE49-F238E27FC236}">
                <a16:creationId xmlns:a16="http://schemas.microsoft.com/office/drawing/2014/main" id="{5F915619-7081-4691-90A1-89C32B592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2400"/>
            <a:ext cx="8229600" cy="6473085"/>
          </a:xfrm>
          <a:prstGeom prst="rect">
            <a:avLst/>
          </a:prstGeom>
        </p:spPr>
      </p:pic>
      <p:sp>
        <p:nvSpPr>
          <p:cNvPr id="5" name="TextBox 4">
            <a:extLst>
              <a:ext uri="{FF2B5EF4-FFF2-40B4-BE49-F238E27FC236}">
                <a16:creationId xmlns:a16="http://schemas.microsoft.com/office/drawing/2014/main" id="{783074E7-BACF-4046-B480-5D1F4763CF40}"/>
              </a:ext>
            </a:extLst>
          </p:cNvPr>
          <p:cNvSpPr txBox="1"/>
          <p:nvPr/>
        </p:nvSpPr>
        <p:spPr>
          <a:xfrm>
            <a:off x="1143000" y="1676400"/>
            <a:ext cx="6705600" cy="3477875"/>
          </a:xfrm>
          <a:prstGeom prst="rect">
            <a:avLst/>
          </a:prstGeom>
          <a:noFill/>
        </p:spPr>
        <p:txBody>
          <a:bodyPr wrap="square" rtlCol="0">
            <a:spAutoFit/>
          </a:bodyPr>
          <a:lstStyle/>
          <a:p>
            <a:pPr algn="ctr"/>
            <a:r>
              <a:rPr lang="en-US" sz="4400" b="1" dirty="0"/>
              <a:t>2020</a:t>
            </a:r>
          </a:p>
          <a:p>
            <a:pPr algn="ctr"/>
            <a:r>
              <a:rPr lang="en-US" sz="4400" b="1" dirty="0"/>
              <a:t>State of Oregon</a:t>
            </a:r>
          </a:p>
          <a:p>
            <a:pPr algn="ctr"/>
            <a:endParaRPr lang="en-US" sz="4400" b="1" dirty="0"/>
          </a:p>
          <a:p>
            <a:pPr algn="ctr"/>
            <a:r>
              <a:rPr lang="en-US" sz="4400" b="1" dirty="0"/>
              <a:t>Paid Escrow Losses</a:t>
            </a:r>
          </a:p>
          <a:p>
            <a:pPr algn="ctr"/>
            <a:r>
              <a:rPr lang="en-US" sz="4400" b="1" dirty="0"/>
              <a:t>?</a:t>
            </a:r>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B566195-18DF-4948-8A21-19AD4F0AB800}"/>
              </a:ext>
            </a:extLst>
          </p:cNvPr>
          <p:cNvPicPr>
            <a:picLocks noGrp="1" noChangeAspect="1"/>
          </p:cNvPicPr>
          <p:nvPr>
            <p:ph idx="1"/>
          </p:nvPr>
        </p:nvPicPr>
        <p:blipFill>
          <a:blip r:embed="rId3"/>
          <a:stretch>
            <a:fillRect/>
          </a:stretch>
        </p:blipFill>
        <p:spPr>
          <a:xfrm>
            <a:off x="1600200" y="256540"/>
            <a:ext cx="6172200" cy="6583680"/>
          </a:xfrm>
        </p:spPr>
      </p:pic>
    </p:spTree>
    <p:extLst>
      <p:ext uri="{BB962C8B-B14F-4D97-AF65-F5344CB8AC3E}">
        <p14:creationId xmlns:p14="http://schemas.microsoft.com/office/powerpoint/2010/main" val="3436758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ADC01-6C9C-4DDD-89BE-39340D69D993}"/>
              </a:ext>
            </a:extLst>
          </p:cNvPr>
          <p:cNvSpPr>
            <a:spLocks noGrp="1"/>
          </p:cNvSpPr>
          <p:nvPr>
            <p:ph type="title"/>
          </p:nvPr>
        </p:nvSpPr>
        <p:spPr/>
        <p:txBody>
          <a:bodyPr>
            <a:normAutofit fontScale="90000"/>
          </a:bodyPr>
          <a:lstStyle/>
          <a:p>
            <a:r>
              <a:rPr lang="en-US" dirty="0"/>
              <a:t>Mechanics Liens</a:t>
            </a:r>
            <a:br>
              <a:rPr lang="en-US" dirty="0"/>
            </a:br>
            <a:r>
              <a:rPr lang="en-US" dirty="0"/>
              <a:t>Canary in the Coal Mine</a:t>
            </a:r>
          </a:p>
        </p:txBody>
      </p:sp>
      <p:sp>
        <p:nvSpPr>
          <p:cNvPr id="3" name="Content Placeholder 2">
            <a:extLst>
              <a:ext uri="{FF2B5EF4-FFF2-40B4-BE49-F238E27FC236}">
                <a16:creationId xmlns:a16="http://schemas.microsoft.com/office/drawing/2014/main" id="{584727EC-C8DE-447B-A82F-E11AEF686C3E}"/>
              </a:ext>
            </a:extLst>
          </p:cNvPr>
          <p:cNvSpPr>
            <a:spLocks noGrp="1"/>
          </p:cNvSpPr>
          <p:nvPr>
            <p:ph idx="1"/>
          </p:nvPr>
        </p:nvSpPr>
        <p:spPr/>
        <p:txBody>
          <a:bodyPr>
            <a:normAutofit lnSpcReduction="10000"/>
          </a:bodyPr>
          <a:lstStyle/>
          <a:p>
            <a:pPr marL="0" indent="0">
              <a:buNone/>
            </a:pPr>
            <a:r>
              <a:rPr lang="en-US" dirty="0"/>
              <a:t>Construction Liens are cyclical with housing crashes.</a:t>
            </a:r>
          </a:p>
          <a:p>
            <a:pPr marL="0" indent="0">
              <a:buNone/>
            </a:pPr>
            <a:r>
              <a:rPr lang="en-US" dirty="0"/>
              <a:t>No good trick to predict who or when, just know your builder customers’ financials.</a:t>
            </a:r>
          </a:p>
          <a:p>
            <a:pPr marL="0" indent="0">
              <a:buNone/>
            </a:pPr>
            <a:r>
              <a:rPr lang="en-US" dirty="0"/>
              <a:t>Where you see one, you will see more.</a:t>
            </a:r>
          </a:p>
          <a:p>
            <a:pPr marL="0" indent="0">
              <a:buNone/>
            </a:pPr>
            <a:r>
              <a:rPr lang="en-US" dirty="0"/>
              <a:t>Leading Indicators – A local builder who is financing the next project by taking equity from current incomplete project. A fine line between smart business and overloading debt.</a:t>
            </a:r>
          </a:p>
        </p:txBody>
      </p:sp>
    </p:spTree>
    <p:extLst>
      <p:ext uri="{BB962C8B-B14F-4D97-AF65-F5344CB8AC3E}">
        <p14:creationId xmlns:p14="http://schemas.microsoft.com/office/powerpoint/2010/main" val="417944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Who caused the claim?</a:t>
            </a:r>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l="8621" t="7456" b="29927"/>
          <a:stretch>
            <a:fillRect/>
          </a:stretch>
        </p:blipFill>
        <p:spPr bwMode="auto">
          <a:xfrm>
            <a:off x="428017" y="-228600"/>
            <a:ext cx="8030183" cy="7121105"/>
          </a:xfrm>
          <a:prstGeom prst="rect">
            <a:avLst/>
          </a:prstGeom>
          <a:noFill/>
          <a:ln w="9525">
            <a:noFill/>
            <a:miter lim="800000"/>
            <a:headEnd/>
            <a:tailEnd/>
          </a:ln>
        </p:spPr>
      </p:pic>
      <p:sp>
        <p:nvSpPr>
          <p:cNvPr id="5" name="Rectangle 4"/>
          <p:cNvSpPr/>
          <p:nvPr/>
        </p:nvSpPr>
        <p:spPr>
          <a:xfrm>
            <a:off x="381000" y="-304800"/>
            <a:ext cx="457200" cy="716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2819400" y="4038600"/>
            <a:ext cx="4343400" cy="762000"/>
            <a:chOff x="2819400" y="4038600"/>
            <a:chExt cx="4343400" cy="762000"/>
          </a:xfrm>
        </p:grpSpPr>
        <p:sp>
          <p:nvSpPr>
            <p:cNvPr id="2" name="Rectangle 1"/>
            <p:cNvSpPr/>
            <p:nvPr/>
          </p:nvSpPr>
          <p:spPr>
            <a:xfrm>
              <a:off x="2819400" y="4572000"/>
              <a:ext cx="990600" cy="22860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629400" y="4038600"/>
              <a:ext cx="533400" cy="30480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Who caused the claim?</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sz="3600" b="1" dirty="0"/>
              <a:t>Escrow</a:t>
            </a:r>
          </a:p>
          <a:p>
            <a:pPr marL="514350" indent="-514350">
              <a:buFont typeface="+mj-lt"/>
              <a:buAutoNum type="arabicPeriod"/>
            </a:pPr>
            <a:r>
              <a:rPr lang="en-US" sz="3600" b="1" dirty="0"/>
              <a:t>Title</a:t>
            </a:r>
          </a:p>
          <a:p>
            <a:pPr marL="514350" indent="-514350">
              <a:buFont typeface="+mj-lt"/>
              <a:buAutoNum type="arabicPeriod"/>
            </a:pPr>
            <a:r>
              <a:rPr lang="en-US" sz="3600" b="1" dirty="0"/>
              <a:t>Escrow and Title</a:t>
            </a:r>
          </a:p>
          <a:p>
            <a:pPr marL="514350" indent="-514350">
              <a:buFont typeface="+mj-lt"/>
              <a:buAutoNum type="arabicPeriod"/>
            </a:pPr>
            <a:r>
              <a:rPr lang="en-US" sz="3600" b="1" dirty="0"/>
              <a:t>Customer Service</a:t>
            </a:r>
          </a:p>
          <a:p>
            <a:pPr marL="514350" indent="-514350">
              <a:buFont typeface="+mj-lt"/>
              <a:buAutoNum type="arabicPeriod"/>
            </a:pPr>
            <a:r>
              <a:rPr lang="en-US" sz="3600" b="1" dirty="0"/>
              <a:t>Word Processing</a:t>
            </a:r>
          </a:p>
          <a:p>
            <a:pPr marL="514350" indent="-514350">
              <a:buFont typeface="+mj-lt"/>
              <a:buAutoNum type="arabicPeriod"/>
            </a:pPr>
            <a:r>
              <a:rPr lang="en-US" sz="3600" b="1" dirty="0"/>
              <a:t>Sales</a:t>
            </a:r>
          </a:p>
          <a:p>
            <a:pPr marL="514350" indent="-514350">
              <a:buFont typeface="+mj-lt"/>
              <a:buAutoNum type="arabicPeriod"/>
            </a:pPr>
            <a:r>
              <a:rPr lang="en-US" sz="3600" b="1" dirty="0"/>
              <a:t>Underwriter / Decision Maker</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 No. 1</a:t>
            </a:r>
          </a:p>
        </p:txBody>
      </p:sp>
      <p:sp>
        <p:nvSpPr>
          <p:cNvPr id="3" name="Content Placeholder 2"/>
          <p:cNvSpPr>
            <a:spLocks noGrp="1"/>
          </p:cNvSpPr>
          <p:nvPr>
            <p:ph idx="1"/>
          </p:nvPr>
        </p:nvSpPr>
        <p:spPr>
          <a:xfrm>
            <a:off x="457200" y="2667000"/>
            <a:ext cx="8229600" cy="3459163"/>
          </a:xfrm>
        </p:spPr>
        <p:txBody>
          <a:bodyPr/>
          <a:lstStyle/>
          <a:p>
            <a:pPr algn="ctr">
              <a:buNone/>
            </a:pPr>
            <a:r>
              <a:rPr lang="en-US" dirty="0"/>
              <a:t>The case of the</a:t>
            </a:r>
          </a:p>
          <a:p>
            <a:pPr algn="ctr">
              <a:buNone/>
            </a:pPr>
            <a:r>
              <a:rPr lang="en-US" dirty="0"/>
              <a:t> </a:t>
            </a:r>
            <a:r>
              <a:rPr lang="en-US" sz="6600" dirty="0">
                <a:solidFill>
                  <a:schemeClr val="accent4">
                    <a:lumMod val="75000"/>
                  </a:schemeClr>
                </a:solidFill>
              </a:rPr>
              <a:t>Dead Woman Walking</a:t>
            </a:r>
          </a:p>
        </p:txBody>
      </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p:cNvPicPr>
            <a:picLocks noGrp="1" noChangeAspect="1" noChangeArrowheads="1"/>
          </p:cNvPicPr>
          <p:nvPr>
            <p:ph idx="1"/>
          </p:nvPr>
        </p:nvPicPr>
        <p:blipFill>
          <a:blip r:embed="rId3" cstate="print"/>
          <a:srcRect l="10447" t="16911" r="1501" b="23842"/>
          <a:stretch>
            <a:fillRect/>
          </a:stretch>
        </p:blipFill>
        <p:spPr bwMode="auto">
          <a:xfrm rot="21433683">
            <a:off x="844453" y="-74156"/>
            <a:ext cx="7750114" cy="6748703"/>
          </a:xfrm>
          <a:prstGeom prst="rect">
            <a:avLst/>
          </a:prstGeom>
          <a:noFill/>
          <a:ln w="9525">
            <a:noFill/>
            <a:miter lim="800000"/>
            <a:headEnd/>
            <a:tailEnd/>
          </a:ln>
        </p:spPr>
      </p:pic>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Players</a:t>
            </a:r>
          </a:p>
        </p:txBody>
      </p:sp>
      <p:sp>
        <p:nvSpPr>
          <p:cNvPr id="4" name="TextBox 3"/>
          <p:cNvSpPr txBox="1"/>
          <p:nvPr/>
        </p:nvSpPr>
        <p:spPr>
          <a:xfrm>
            <a:off x="4419600" y="1219200"/>
            <a:ext cx="3124200" cy="1569660"/>
          </a:xfrm>
          <a:prstGeom prst="rect">
            <a:avLst/>
          </a:prstGeom>
          <a:noFill/>
          <a:ln>
            <a:solidFill>
              <a:schemeClr val="tx1"/>
            </a:solidFill>
          </a:ln>
        </p:spPr>
        <p:txBody>
          <a:bodyPr wrap="square" rtlCol="0">
            <a:spAutoFit/>
          </a:bodyPr>
          <a:lstStyle/>
          <a:p>
            <a:r>
              <a:rPr lang="en-US" sz="3200" b="1" dirty="0"/>
              <a:t>Dorothy  Applewyte, deceased</a:t>
            </a:r>
          </a:p>
        </p:txBody>
      </p:sp>
      <p:sp>
        <p:nvSpPr>
          <p:cNvPr id="5" name="TextBox 4"/>
          <p:cNvSpPr txBox="1"/>
          <p:nvPr/>
        </p:nvSpPr>
        <p:spPr>
          <a:xfrm>
            <a:off x="6629400" y="3048000"/>
            <a:ext cx="1828800" cy="584775"/>
          </a:xfrm>
          <a:prstGeom prst="rect">
            <a:avLst/>
          </a:prstGeom>
          <a:noFill/>
          <a:ln>
            <a:solidFill>
              <a:srgbClr val="000000"/>
            </a:solidFill>
          </a:ln>
        </p:spPr>
        <p:txBody>
          <a:bodyPr wrap="square" rtlCol="0">
            <a:spAutoFit/>
          </a:bodyPr>
          <a:lstStyle/>
          <a:p>
            <a:r>
              <a:rPr lang="en-US" sz="3200" b="1" dirty="0"/>
              <a:t>Son - PR</a:t>
            </a:r>
          </a:p>
        </p:txBody>
      </p:sp>
      <p:sp>
        <p:nvSpPr>
          <p:cNvPr id="6" name="TextBox 5"/>
          <p:cNvSpPr txBox="1"/>
          <p:nvPr/>
        </p:nvSpPr>
        <p:spPr>
          <a:xfrm>
            <a:off x="6477000" y="4191000"/>
            <a:ext cx="2057400" cy="1077218"/>
          </a:xfrm>
          <a:prstGeom prst="rect">
            <a:avLst/>
          </a:prstGeom>
          <a:noFill/>
          <a:ln>
            <a:solidFill>
              <a:srgbClr val="000000"/>
            </a:solidFill>
          </a:ln>
        </p:spPr>
        <p:txBody>
          <a:bodyPr wrap="square" rtlCol="0">
            <a:spAutoFit/>
          </a:bodyPr>
          <a:lstStyle/>
          <a:p>
            <a:r>
              <a:rPr lang="en-US" sz="3200" b="1" dirty="0"/>
              <a:t>Probate Attorney</a:t>
            </a:r>
          </a:p>
        </p:txBody>
      </p:sp>
      <p:sp>
        <p:nvSpPr>
          <p:cNvPr id="7" name="TextBox 6"/>
          <p:cNvSpPr txBox="1"/>
          <p:nvPr/>
        </p:nvSpPr>
        <p:spPr>
          <a:xfrm>
            <a:off x="5029200" y="5562600"/>
            <a:ext cx="2667000" cy="1077218"/>
          </a:xfrm>
          <a:prstGeom prst="rect">
            <a:avLst/>
          </a:prstGeom>
          <a:noFill/>
          <a:ln>
            <a:solidFill>
              <a:srgbClr val="000000"/>
            </a:solidFill>
          </a:ln>
        </p:spPr>
        <p:txBody>
          <a:bodyPr wrap="square" rtlCol="0">
            <a:spAutoFit/>
          </a:bodyPr>
          <a:lstStyle/>
          <a:p>
            <a:r>
              <a:rPr lang="en-US" sz="3200" b="1" dirty="0"/>
              <a:t>Real Estate Agent</a:t>
            </a:r>
          </a:p>
        </p:txBody>
      </p:sp>
      <p:sp>
        <p:nvSpPr>
          <p:cNvPr id="8" name="TextBox 7"/>
          <p:cNvSpPr txBox="1"/>
          <p:nvPr/>
        </p:nvSpPr>
        <p:spPr>
          <a:xfrm>
            <a:off x="1143000" y="5486400"/>
            <a:ext cx="2209800" cy="1077218"/>
          </a:xfrm>
          <a:prstGeom prst="rect">
            <a:avLst/>
          </a:prstGeom>
          <a:noFill/>
          <a:ln>
            <a:solidFill>
              <a:srgbClr val="000000"/>
            </a:solidFill>
          </a:ln>
        </p:spPr>
        <p:txBody>
          <a:bodyPr wrap="square" rtlCol="0">
            <a:spAutoFit/>
          </a:bodyPr>
          <a:lstStyle/>
          <a:p>
            <a:r>
              <a:rPr lang="en-US" sz="3200" b="1" dirty="0"/>
              <a:t>Customer Service</a:t>
            </a:r>
          </a:p>
        </p:txBody>
      </p:sp>
      <p:sp>
        <p:nvSpPr>
          <p:cNvPr id="9" name="TextBox 8"/>
          <p:cNvSpPr txBox="1"/>
          <p:nvPr/>
        </p:nvSpPr>
        <p:spPr>
          <a:xfrm>
            <a:off x="533400" y="4114800"/>
            <a:ext cx="2514600" cy="584775"/>
          </a:xfrm>
          <a:prstGeom prst="rect">
            <a:avLst/>
          </a:prstGeom>
          <a:noFill/>
          <a:ln>
            <a:solidFill>
              <a:schemeClr val="tx1"/>
            </a:solidFill>
          </a:ln>
        </p:spPr>
        <p:txBody>
          <a:bodyPr wrap="square" rtlCol="0">
            <a:spAutoFit/>
          </a:bodyPr>
          <a:lstStyle/>
          <a:p>
            <a:pPr algn="ctr"/>
            <a:r>
              <a:rPr lang="en-US" sz="3200" b="1" dirty="0"/>
              <a:t>Title</a:t>
            </a:r>
          </a:p>
        </p:txBody>
      </p:sp>
      <p:sp>
        <p:nvSpPr>
          <p:cNvPr id="10" name="TextBox 9"/>
          <p:cNvSpPr txBox="1"/>
          <p:nvPr/>
        </p:nvSpPr>
        <p:spPr>
          <a:xfrm>
            <a:off x="304800" y="2971800"/>
            <a:ext cx="1600200" cy="584775"/>
          </a:xfrm>
          <a:prstGeom prst="rect">
            <a:avLst/>
          </a:prstGeom>
          <a:noFill/>
          <a:ln>
            <a:solidFill>
              <a:srgbClr val="000000"/>
            </a:solidFill>
          </a:ln>
        </p:spPr>
        <p:txBody>
          <a:bodyPr wrap="square" rtlCol="0">
            <a:spAutoFit/>
          </a:bodyPr>
          <a:lstStyle/>
          <a:p>
            <a:r>
              <a:rPr lang="en-US" sz="3200" b="1" dirty="0"/>
              <a:t>Escrow</a:t>
            </a:r>
          </a:p>
        </p:txBody>
      </p:sp>
      <p:sp>
        <p:nvSpPr>
          <p:cNvPr id="11" name="TextBox 10"/>
          <p:cNvSpPr txBox="1"/>
          <p:nvPr/>
        </p:nvSpPr>
        <p:spPr>
          <a:xfrm>
            <a:off x="1752600" y="1752600"/>
            <a:ext cx="1447800" cy="584775"/>
          </a:xfrm>
          <a:prstGeom prst="rect">
            <a:avLst/>
          </a:prstGeom>
          <a:noFill/>
          <a:ln>
            <a:solidFill>
              <a:srgbClr val="000000"/>
            </a:solidFill>
          </a:ln>
        </p:spPr>
        <p:txBody>
          <a:bodyPr wrap="square" rtlCol="0">
            <a:spAutoFit/>
          </a:bodyPr>
          <a:lstStyle/>
          <a:p>
            <a:r>
              <a:rPr lang="en-US" sz="3200" b="1" dirty="0"/>
              <a:t>Buyers</a:t>
            </a:r>
          </a:p>
        </p:txBody>
      </p:sp>
      <p:grpSp>
        <p:nvGrpSpPr>
          <p:cNvPr id="14" name="Group 13"/>
          <p:cNvGrpSpPr/>
          <p:nvPr/>
        </p:nvGrpSpPr>
        <p:grpSpPr>
          <a:xfrm>
            <a:off x="2362200" y="1295400"/>
            <a:ext cx="4267200" cy="2667000"/>
            <a:chOff x="2362200" y="1295400"/>
            <a:chExt cx="4267200" cy="2667000"/>
          </a:xfrm>
        </p:grpSpPr>
        <p:sp>
          <p:nvSpPr>
            <p:cNvPr id="12" name="Oval Callout 11"/>
            <p:cNvSpPr/>
            <p:nvPr/>
          </p:nvSpPr>
          <p:spPr>
            <a:xfrm>
              <a:off x="2362200" y="1295400"/>
              <a:ext cx="4191000" cy="2667000"/>
            </a:xfrm>
            <a:prstGeom prst="wedgeEllipseCallout">
              <a:avLst>
                <a:gd name="adj1" fmla="val 51351"/>
                <a:gd name="adj2" fmla="val 28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895600" y="1752600"/>
              <a:ext cx="3733800" cy="1938992"/>
            </a:xfrm>
            <a:prstGeom prst="rect">
              <a:avLst/>
            </a:prstGeom>
            <a:noFill/>
          </p:spPr>
          <p:txBody>
            <a:bodyPr wrap="square" rtlCol="0">
              <a:spAutoFit/>
            </a:bodyPr>
            <a:lstStyle/>
            <a:p>
              <a:r>
                <a:rPr lang="en-US" sz="4000" b="1" dirty="0"/>
                <a:t>I DON’T KNOW WHAT MOM OWNED.</a:t>
              </a:r>
            </a:p>
          </p:txBody>
        </p:sp>
      </p:grpSp>
      <p:grpSp>
        <p:nvGrpSpPr>
          <p:cNvPr id="16" name="Group 15"/>
          <p:cNvGrpSpPr/>
          <p:nvPr/>
        </p:nvGrpSpPr>
        <p:grpSpPr>
          <a:xfrm>
            <a:off x="2438400" y="2209800"/>
            <a:ext cx="3914931" cy="2286000"/>
            <a:chOff x="1905000" y="914400"/>
            <a:chExt cx="4422422" cy="2667000"/>
          </a:xfrm>
        </p:grpSpPr>
        <p:sp>
          <p:nvSpPr>
            <p:cNvPr id="17" name="Oval Callout 16"/>
            <p:cNvSpPr/>
            <p:nvPr/>
          </p:nvSpPr>
          <p:spPr>
            <a:xfrm>
              <a:off x="1905000" y="914400"/>
              <a:ext cx="4191000" cy="2667000"/>
            </a:xfrm>
            <a:prstGeom prst="wedgeEllipseCallout">
              <a:avLst>
                <a:gd name="adj1" fmla="val 70160"/>
                <a:gd name="adj2" fmla="val 475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2593622" y="1181100"/>
              <a:ext cx="3733800" cy="2262157"/>
            </a:xfrm>
            <a:prstGeom prst="rect">
              <a:avLst/>
            </a:prstGeom>
            <a:noFill/>
          </p:spPr>
          <p:txBody>
            <a:bodyPr wrap="square" rtlCol="0">
              <a:spAutoFit/>
            </a:bodyPr>
            <a:lstStyle/>
            <a:p>
              <a:r>
                <a:rPr lang="en-US" sz="4000" b="1" dirty="0"/>
                <a:t>I’LL ASK A REAL ESTATE AGENT</a:t>
              </a:r>
            </a:p>
          </p:txBody>
        </p:sp>
      </p:grpSp>
      <p:grpSp>
        <p:nvGrpSpPr>
          <p:cNvPr id="19" name="Group 18"/>
          <p:cNvGrpSpPr/>
          <p:nvPr/>
        </p:nvGrpSpPr>
        <p:grpSpPr>
          <a:xfrm>
            <a:off x="1524000" y="2209800"/>
            <a:ext cx="4191001" cy="3962400"/>
            <a:chOff x="1905000" y="914400"/>
            <a:chExt cx="4267250" cy="3733799"/>
          </a:xfrm>
        </p:grpSpPr>
        <p:sp>
          <p:nvSpPr>
            <p:cNvPr id="20" name="Oval Callout 19"/>
            <p:cNvSpPr/>
            <p:nvPr/>
          </p:nvSpPr>
          <p:spPr>
            <a:xfrm>
              <a:off x="1905000" y="914400"/>
              <a:ext cx="4191000" cy="3733799"/>
            </a:xfrm>
            <a:prstGeom prst="wedgeEllipseCallout">
              <a:avLst>
                <a:gd name="adj1" fmla="val 62936"/>
                <a:gd name="adj2" fmla="val 578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2593622" y="1447800"/>
              <a:ext cx="3578628" cy="2407167"/>
            </a:xfrm>
            <a:prstGeom prst="rect">
              <a:avLst/>
            </a:prstGeom>
            <a:noFill/>
          </p:spPr>
          <p:txBody>
            <a:bodyPr wrap="square" rtlCol="0">
              <a:spAutoFit/>
            </a:bodyPr>
            <a:lstStyle/>
            <a:p>
              <a:r>
                <a:rPr lang="en-US" sz="4000" b="1" dirty="0"/>
                <a:t>I’LL CHECK WITH TITLE CO. CUSTOMER SERVICE.</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right)">
                                      <p:cBhvr>
                                        <p:cTn id="17"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Players</a:t>
            </a:r>
          </a:p>
        </p:txBody>
      </p:sp>
      <p:sp>
        <p:nvSpPr>
          <p:cNvPr id="4" name="TextBox 3"/>
          <p:cNvSpPr txBox="1"/>
          <p:nvPr/>
        </p:nvSpPr>
        <p:spPr>
          <a:xfrm>
            <a:off x="4419600" y="1219200"/>
            <a:ext cx="3124200" cy="1569660"/>
          </a:xfrm>
          <a:prstGeom prst="rect">
            <a:avLst/>
          </a:prstGeom>
          <a:noFill/>
          <a:ln>
            <a:solidFill>
              <a:schemeClr val="tx1"/>
            </a:solidFill>
          </a:ln>
        </p:spPr>
        <p:txBody>
          <a:bodyPr wrap="square" rtlCol="0">
            <a:spAutoFit/>
          </a:bodyPr>
          <a:lstStyle/>
          <a:p>
            <a:r>
              <a:rPr lang="en-US" sz="3200" b="1" dirty="0"/>
              <a:t>Dorothy  Applewyte, deceased</a:t>
            </a:r>
          </a:p>
        </p:txBody>
      </p:sp>
      <p:sp>
        <p:nvSpPr>
          <p:cNvPr id="5" name="TextBox 4"/>
          <p:cNvSpPr txBox="1"/>
          <p:nvPr/>
        </p:nvSpPr>
        <p:spPr>
          <a:xfrm>
            <a:off x="6629400" y="3048000"/>
            <a:ext cx="1828800" cy="584775"/>
          </a:xfrm>
          <a:prstGeom prst="rect">
            <a:avLst/>
          </a:prstGeom>
          <a:noFill/>
          <a:ln>
            <a:solidFill>
              <a:srgbClr val="000000"/>
            </a:solidFill>
          </a:ln>
        </p:spPr>
        <p:txBody>
          <a:bodyPr wrap="square" rtlCol="0">
            <a:spAutoFit/>
          </a:bodyPr>
          <a:lstStyle/>
          <a:p>
            <a:r>
              <a:rPr lang="en-US" sz="3200" b="1" dirty="0"/>
              <a:t>Son - PR</a:t>
            </a:r>
          </a:p>
        </p:txBody>
      </p:sp>
      <p:sp>
        <p:nvSpPr>
          <p:cNvPr id="6" name="TextBox 5"/>
          <p:cNvSpPr txBox="1"/>
          <p:nvPr/>
        </p:nvSpPr>
        <p:spPr>
          <a:xfrm>
            <a:off x="6477000" y="4191000"/>
            <a:ext cx="2057400" cy="1077218"/>
          </a:xfrm>
          <a:prstGeom prst="rect">
            <a:avLst/>
          </a:prstGeom>
          <a:noFill/>
          <a:ln>
            <a:solidFill>
              <a:srgbClr val="000000"/>
            </a:solidFill>
          </a:ln>
        </p:spPr>
        <p:txBody>
          <a:bodyPr wrap="square" rtlCol="0">
            <a:spAutoFit/>
          </a:bodyPr>
          <a:lstStyle/>
          <a:p>
            <a:r>
              <a:rPr lang="en-US" sz="3200" b="1" dirty="0"/>
              <a:t>Probate attorney</a:t>
            </a:r>
          </a:p>
        </p:txBody>
      </p:sp>
      <p:sp>
        <p:nvSpPr>
          <p:cNvPr id="7" name="TextBox 6"/>
          <p:cNvSpPr txBox="1"/>
          <p:nvPr/>
        </p:nvSpPr>
        <p:spPr>
          <a:xfrm>
            <a:off x="5029200" y="5562600"/>
            <a:ext cx="2667000" cy="1077218"/>
          </a:xfrm>
          <a:prstGeom prst="rect">
            <a:avLst/>
          </a:prstGeom>
          <a:noFill/>
          <a:ln>
            <a:solidFill>
              <a:srgbClr val="000000"/>
            </a:solidFill>
          </a:ln>
        </p:spPr>
        <p:txBody>
          <a:bodyPr wrap="square" rtlCol="0">
            <a:spAutoFit/>
          </a:bodyPr>
          <a:lstStyle/>
          <a:p>
            <a:r>
              <a:rPr lang="en-US" sz="3200" b="1" dirty="0"/>
              <a:t>Real Estate saleswoman</a:t>
            </a:r>
          </a:p>
        </p:txBody>
      </p:sp>
      <p:sp>
        <p:nvSpPr>
          <p:cNvPr id="8" name="TextBox 7"/>
          <p:cNvSpPr txBox="1"/>
          <p:nvPr/>
        </p:nvSpPr>
        <p:spPr>
          <a:xfrm>
            <a:off x="1143000" y="5486400"/>
            <a:ext cx="2209800" cy="1077218"/>
          </a:xfrm>
          <a:prstGeom prst="rect">
            <a:avLst/>
          </a:prstGeom>
          <a:noFill/>
          <a:ln>
            <a:solidFill>
              <a:srgbClr val="000000"/>
            </a:solidFill>
          </a:ln>
        </p:spPr>
        <p:txBody>
          <a:bodyPr wrap="square" rtlCol="0">
            <a:spAutoFit/>
          </a:bodyPr>
          <a:lstStyle/>
          <a:p>
            <a:r>
              <a:rPr lang="en-US" sz="3200" b="1" dirty="0"/>
              <a:t>Customer Service</a:t>
            </a:r>
          </a:p>
        </p:txBody>
      </p:sp>
      <p:sp>
        <p:nvSpPr>
          <p:cNvPr id="9" name="TextBox 8"/>
          <p:cNvSpPr txBox="1"/>
          <p:nvPr/>
        </p:nvSpPr>
        <p:spPr>
          <a:xfrm>
            <a:off x="533400" y="4114800"/>
            <a:ext cx="2514600" cy="584775"/>
          </a:xfrm>
          <a:prstGeom prst="rect">
            <a:avLst/>
          </a:prstGeom>
          <a:noFill/>
          <a:ln>
            <a:solidFill>
              <a:schemeClr val="tx1"/>
            </a:solidFill>
          </a:ln>
        </p:spPr>
        <p:txBody>
          <a:bodyPr wrap="square" rtlCol="0">
            <a:spAutoFit/>
          </a:bodyPr>
          <a:lstStyle/>
          <a:p>
            <a:pPr algn="ctr"/>
            <a:r>
              <a:rPr lang="en-US" sz="3200" b="1" dirty="0"/>
              <a:t>Title</a:t>
            </a:r>
          </a:p>
        </p:txBody>
      </p:sp>
      <p:sp>
        <p:nvSpPr>
          <p:cNvPr id="10" name="TextBox 9"/>
          <p:cNvSpPr txBox="1"/>
          <p:nvPr/>
        </p:nvSpPr>
        <p:spPr>
          <a:xfrm>
            <a:off x="304800" y="2971800"/>
            <a:ext cx="1600200" cy="584775"/>
          </a:xfrm>
          <a:prstGeom prst="rect">
            <a:avLst/>
          </a:prstGeom>
          <a:noFill/>
          <a:ln>
            <a:solidFill>
              <a:srgbClr val="000000"/>
            </a:solidFill>
          </a:ln>
        </p:spPr>
        <p:txBody>
          <a:bodyPr wrap="square" rtlCol="0">
            <a:spAutoFit/>
          </a:bodyPr>
          <a:lstStyle/>
          <a:p>
            <a:r>
              <a:rPr lang="en-US" sz="3200" b="1" dirty="0"/>
              <a:t>Escrow</a:t>
            </a:r>
          </a:p>
        </p:txBody>
      </p:sp>
      <p:sp>
        <p:nvSpPr>
          <p:cNvPr id="11" name="TextBox 10"/>
          <p:cNvSpPr txBox="1"/>
          <p:nvPr/>
        </p:nvSpPr>
        <p:spPr>
          <a:xfrm>
            <a:off x="1752600" y="1752600"/>
            <a:ext cx="1447800" cy="584775"/>
          </a:xfrm>
          <a:prstGeom prst="rect">
            <a:avLst/>
          </a:prstGeom>
          <a:noFill/>
          <a:ln>
            <a:solidFill>
              <a:srgbClr val="000000"/>
            </a:solidFill>
          </a:ln>
        </p:spPr>
        <p:txBody>
          <a:bodyPr wrap="square" rtlCol="0">
            <a:spAutoFit/>
          </a:bodyPr>
          <a:lstStyle/>
          <a:p>
            <a:r>
              <a:rPr lang="en-US" sz="3200" b="1" dirty="0"/>
              <a:t>Buyers</a:t>
            </a:r>
          </a:p>
        </p:txBody>
      </p:sp>
      <p:grpSp>
        <p:nvGrpSpPr>
          <p:cNvPr id="15" name="Group 18"/>
          <p:cNvGrpSpPr/>
          <p:nvPr/>
        </p:nvGrpSpPr>
        <p:grpSpPr>
          <a:xfrm>
            <a:off x="609600" y="1371600"/>
            <a:ext cx="4876799" cy="4305485"/>
            <a:chOff x="1732844" y="914400"/>
            <a:chExt cx="4734278" cy="4308471"/>
          </a:xfrm>
        </p:grpSpPr>
        <p:sp>
          <p:nvSpPr>
            <p:cNvPr id="20" name="Oval Callout 19"/>
            <p:cNvSpPr/>
            <p:nvPr/>
          </p:nvSpPr>
          <p:spPr>
            <a:xfrm>
              <a:off x="1732844" y="914400"/>
              <a:ext cx="4734278" cy="3733799"/>
            </a:xfrm>
            <a:prstGeom prst="wedgeEllipseCallout">
              <a:avLst>
                <a:gd name="adj1" fmla="val 48378"/>
                <a:gd name="adj2" fmla="val 644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2398602" y="1524423"/>
              <a:ext cx="3733800" cy="3698448"/>
            </a:xfrm>
            <a:prstGeom prst="rect">
              <a:avLst/>
            </a:prstGeom>
            <a:noFill/>
          </p:spPr>
          <p:txBody>
            <a:bodyPr wrap="square" rtlCol="0">
              <a:spAutoFit/>
            </a:bodyPr>
            <a:lstStyle/>
            <a:p>
              <a:r>
                <a:rPr lang="en-US" sz="4000" b="1" dirty="0"/>
                <a:t>DOES DOROTHY APPLEWYTE OWN ANYTHING?</a:t>
              </a:r>
            </a:p>
          </p:txBody>
        </p:sp>
      </p:grpSp>
      <p:grpSp>
        <p:nvGrpSpPr>
          <p:cNvPr id="30" name="Group 18"/>
          <p:cNvGrpSpPr/>
          <p:nvPr/>
        </p:nvGrpSpPr>
        <p:grpSpPr>
          <a:xfrm>
            <a:off x="762000" y="1524000"/>
            <a:ext cx="4876799" cy="3731211"/>
            <a:chOff x="1732844" y="914400"/>
            <a:chExt cx="4734278" cy="3733799"/>
          </a:xfrm>
        </p:grpSpPr>
        <p:sp>
          <p:nvSpPr>
            <p:cNvPr id="31" name="Oval Callout 30"/>
            <p:cNvSpPr/>
            <p:nvPr/>
          </p:nvSpPr>
          <p:spPr>
            <a:xfrm>
              <a:off x="1732844" y="914400"/>
              <a:ext cx="4734278" cy="3733799"/>
            </a:xfrm>
            <a:prstGeom prst="wedgeEllipseCallout">
              <a:avLst>
                <a:gd name="adj1" fmla="val -33505"/>
                <a:gd name="adj2" fmla="val 6199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2398602" y="1524423"/>
              <a:ext cx="3733800" cy="2556317"/>
            </a:xfrm>
            <a:prstGeom prst="rect">
              <a:avLst/>
            </a:prstGeom>
            <a:noFill/>
          </p:spPr>
          <p:txBody>
            <a:bodyPr wrap="square" rtlCol="0">
              <a:spAutoFit/>
            </a:bodyPr>
            <a:lstStyle/>
            <a:p>
              <a:r>
                <a:rPr lang="en-US" sz="4000" b="1" dirty="0"/>
                <a:t>WE FOUND A DEED TO DOROTHY M. APPLEWYTE.</a:t>
              </a:r>
            </a:p>
          </p:txBody>
        </p:sp>
      </p:gr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22" presetClass="entr" presetSubtype="4"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rmAutofit fontScale="85000" lnSpcReduction="20000"/>
          </a:bodyPr>
          <a:lstStyle/>
          <a:p>
            <a:pPr>
              <a:lnSpc>
                <a:spcPct val="150000"/>
              </a:lnSpc>
              <a:buNone/>
            </a:pPr>
            <a:r>
              <a:rPr lang="en-US" sz="4000" b="1" dirty="0"/>
              <a:t>The property was a beautiful vacant lot -perfect for building a house.</a:t>
            </a:r>
          </a:p>
          <a:p>
            <a:pPr>
              <a:lnSpc>
                <a:spcPct val="150000"/>
              </a:lnSpc>
              <a:buNone/>
            </a:pPr>
            <a:r>
              <a:rPr lang="en-US" sz="4000" b="1" dirty="0"/>
              <a:t>PR listed the property with the real estate agent. </a:t>
            </a:r>
          </a:p>
          <a:p>
            <a:pPr>
              <a:lnSpc>
                <a:spcPct val="150000"/>
              </a:lnSpc>
              <a:buNone/>
            </a:pPr>
            <a:r>
              <a:rPr lang="en-US" sz="4000" b="1" dirty="0"/>
              <a:t>Real estate agent sold to buyers </a:t>
            </a:r>
            <a:r>
              <a:rPr lang="en-US" sz="4000" b="1"/>
              <a:t>- $86,000</a:t>
            </a:r>
            <a:r>
              <a:rPr lang="en-US" sz="4000" b="1" dirty="0"/>
              <a:t>.</a:t>
            </a:r>
          </a:p>
          <a:p>
            <a:pPr>
              <a:lnSpc>
                <a:spcPct val="150000"/>
              </a:lnSpc>
              <a:buNone/>
            </a:pPr>
            <a:r>
              <a:rPr lang="en-US" sz="4000" b="1" dirty="0"/>
              <a:t>Title and escrow placed with title company.</a:t>
            </a:r>
          </a:p>
          <a:p>
            <a:pPr>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Players</a:t>
            </a:r>
          </a:p>
        </p:txBody>
      </p:sp>
      <p:sp>
        <p:nvSpPr>
          <p:cNvPr id="4" name="TextBox 3"/>
          <p:cNvSpPr txBox="1"/>
          <p:nvPr/>
        </p:nvSpPr>
        <p:spPr>
          <a:xfrm>
            <a:off x="4419600" y="1219200"/>
            <a:ext cx="3124200" cy="1569660"/>
          </a:xfrm>
          <a:prstGeom prst="rect">
            <a:avLst/>
          </a:prstGeom>
          <a:noFill/>
          <a:ln>
            <a:solidFill>
              <a:schemeClr val="tx1"/>
            </a:solidFill>
          </a:ln>
        </p:spPr>
        <p:txBody>
          <a:bodyPr wrap="square" rtlCol="0">
            <a:spAutoFit/>
          </a:bodyPr>
          <a:lstStyle/>
          <a:p>
            <a:r>
              <a:rPr lang="en-US" sz="3200" b="1" dirty="0"/>
              <a:t>Dorothy  Applewyte, deceased</a:t>
            </a:r>
          </a:p>
        </p:txBody>
      </p:sp>
      <p:sp>
        <p:nvSpPr>
          <p:cNvPr id="5" name="TextBox 4"/>
          <p:cNvSpPr txBox="1"/>
          <p:nvPr/>
        </p:nvSpPr>
        <p:spPr>
          <a:xfrm>
            <a:off x="6629400" y="3048000"/>
            <a:ext cx="1828800" cy="584775"/>
          </a:xfrm>
          <a:prstGeom prst="rect">
            <a:avLst/>
          </a:prstGeom>
          <a:noFill/>
          <a:ln>
            <a:solidFill>
              <a:srgbClr val="000000"/>
            </a:solidFill>
          </a:ln>
        </p:spPr>
        <p:txBody>
          <a:bodyPr wrap="square" rtlCol="0">
            <a:spAutoFit/>
          </a:bodyPr>
          <a:lstStyle/>
          <a:p>
            <a:r>
              <a:rPr lang="en-US" sz="3200" b="1" dirty="0"/>
              <a:t>Son - PR</a:t>
            </a:r>
          </a:p>
        </p:txBody>
      </p:sp>
      <p:sp>
        <p:nvSpPr>
          <p:cNvPr id="6" name="TextBox 5"/>
          <p:cNvSpPr txBox="1"/>
          <p:nvPr/>
        </p:nvSpPr>
        <p:spPr>
          <a:xfrm>
            <a:off x="6477000" y="4191000"/>
            <a:ext cx="2057400" cy="1077218"/>
          </a:xfrm>
          <a:prstGeom prst="rect">
            <a:avLst/>
          </a:prstGeom>
          <a:noFill/>
          <a:ln>
            <a:solidFill>
              <a:srgbClr val="000000"/>
            </a:solidFill>
          </a:ln>
        </p:spPr>
        <p:txBody>
          <a:bodyPr wrap="square" rtlCol="0">
            <a:spAutoFit/>
          </a:bodyPr>
          <a:lstStyle/>
          <a:p>
            <a:r>
              <a:rPr lang="en-US" sz="3200" b="1" dirty="0"/>
              <a:t>Probate attorney</a:t>
            </a:r>
          </a:p>
        </p:txBody>
      </p:sp>
      <p:sp>
        <p:nvSpPr>
          <p:cNvPr id="7" name="TextBox 6"/>
          <p:cNvSpPr txBox="1"/>
          <p:nvPr/>
        </p:nvSpPr>
        <p:spPr>
          <a:xfrm>
            <a:off x="5029200" y="5562600"/>
            <a:ext cx="2667000" cy="1077218"/>
          </a:xfrm>
          <a:prstGeom prst="rect">
            <a:avLst/>
          </a:prstGeom>
          <a:noFill/>
          <a:ln>
            <a:solidFill>
              <a:srgbClr val="000000"/>
            </a:solidFill>
          </a:ln>
        </p:spPr>
        <p:txBody>
          <a:bodyPr wrap="square" rtlCol="0">
            <a:spAutoFit/>
          </a:bodyPr>
          <a:lstStyle/>
          <a:p>
            <a:r>
              <a:rPr lang="en-US" sz="3200" b="1" dirty="0"/>
              <a:t>Real Estate saleswoman</a:t>
            </a:r>
          </a:p>
        </p:txBody>
      </p:sp>
      <p:sp>
        <p:nvSpPr>
          <p:cNvPr id="8" name="TextBox 7"/>
          <p:cNvSpPr txBox="1"/>
          <p:nvPr/>
        </p:nvSpPr>
        <p:spPr>
          <a:xfrm>
            <a:off x="1143000" y="5486400"/>
            <a:ext cx="2209800" cy="1077218"/>
          </a:xfrm>
          <a:prstGeom prst="rect">
            <a:avLst/>
          </a:prstGeom>
          <a:noFill/>
          <a:ln>
            <a:solidFill>
              <a:srgbClr val="000000"/>
            </a:solidFill>
          </a:ln>
        </p:spPr>
        <p:txBody>
          <a:bodyPr wrap="square" rtlCol="0">
            <a:spAutoFit/>
          </a:bodyPr>
          <a:lstStyle/>
          <a:p>
            <a:r>
              <a:rPr lang="en-US" sz="3200" b="1" dirty="0"/>
              <a:t>Customer Service</a:t>
            </a:r>
          </a:p>
        </p:txBody>
      </p:sp>
      <p:sp>
        <p:nvSpPr>
          <p:cNvPr id="9" name="TextBox 8"/>
          <p:cNvSpPr txBox="1"/>
          <p:nvPr/>
        </p:nvSpPr>
        <p:spPr>
          <a:xfrm>
            <a:off x="533400" y="4114800"/>
            <a:ext cx="2514600" cy="584775"/>
          </a:xfrm>
          <a:prstGeom prst="rect">
            <a:avLst/>
          </a:prstGeom>
          <a:noFill/>
          <a:ln>
            <a:solidFill>
              <a:schemeClr val="tx1"/>
            </a:solidFill>
          </a:ln>
        </p:spPr>
        <p:txBody>
          <a:bodyPr wrap="square" rtlCol="0">
            <a:spAutoFit/>
          </a:bodyPr>
          <a:lstStyle/>
          <a:p>
            <a:pPr algn="ctr"/>
            <a:r>
              <a:rPr lang="en-US" sz="3200" b="1" dirty="0"/>
              <a:t>Title</a:t>
            </a:r>
          </a:p>
        </p:txBody>
      </p:sp>
      <p:sp>
        <p:nvSpPr>
          <p:cNvPr id="10" name="TextBox 9"/>
          <p:cNvSpPr txBox="1"/>
          <p:nvPr/>
        </p:nvSpPr>
        <p:spPr>
          <a:xfrm>
            <a:off x="304800" y="2971800"/>
            <a:ext cx="1600200" cy="584775"/>
          </a:xfrm>
          <a:prstGeom prst="rect">
            <a:avLst/>
          </a:prstGeom>
          <a:noFill/>
          <a:ln>
            <a:solidFill>
              <a:srgbClr val="000000"/>
            </a:solidFill>
          </a:ln>
        </p:spPr>
        <p:txBody>
          <a:bodyPr wrap="square" rtlCol="0">
            <a:spAutoFit/>
          </a:bodyPr>
          <a:lstStyle/>
          <a:p>
            <a:r>
              <a:rPr lang="en-US" sz="3200" b="1" dirty="0"/>
              <a:t>Escrow</a:t>
            </a:r>
          </a:p>
        </p:txBody>
      </p:sp>
      <p:sp>
        <p:nvSpPr>
          <p:cNvPr id="11" name="TextBox 10"/>
          <p:cNvSpPr txBox="1"/>
          <p:nvPr/>
        </p:nvSpPr>
        <p:spPr>
          <a:xfrm>
            <a:off x="1752600" y="1752600"/>
            <a:ext cx="1447800" cy="584775"/>
          </a:xfrm>
          <a:prstGeom prst="rect">
            <a:avLst/>
          </a:prstGeom>
          <a:noFill/>
          <a:ln>
            <a:solidFill>
              <a:srgbClr val="000000"/>
            </a:solidFill>
          </a:ln>
        </p:spPr>
        <p:txBody>
          <a:bodyPr wrap="square" rtlCol="0">
            <a:spAutoFit/>
          </a:bodyPr>
          <a:lstStyle/>
          <a:p>
            <a:r>
              <a:rPr lang="en-US" sz="3200" b="1" dirty="0"/>
              <a:t>Buyers</a:t>
            </a:r>
          </a:p>
        </p:txBody>
      </p:sp>
      <p:grpSp>
        <p:nvGrpSpPr>
          <p:cNvPr id="16" name="Group 15"/>
          <p:cNvGrpSpPr/>
          <p:nvPr/>
        </p:nvGrpSpPr>
        <p:grpSpPr>
          <a:xfrm>
            <a:off x="2209800" y="457200"/>
            <a:ext cx="6553200" cy="3200400"/>
            <a:chOff x="2209800" y="457200"/>
            <a:chExt cx="6553200" cy="3200400"/>
          </a:xfrm>
        </p:grpSpPr>
        <p:sp>
          <p:nvSpPr>
            <p:cNvPr id="14" name="Oval Callout 13"/>
            <p:cNvSpPr/>
            <p:nvPr/>
          </p:nvSpPr>
          <p:spPr>
            <a:xfrm>
              <a:off x="2209800" y="457200"/>
              <a:ext cx="6553200" cy="3200400"/>
            </a:xfrm>
            <a:prstGeom prst="wedgeEllipseCallout">
              <a:avLst>
                <a:gd name="adj1" fmla="val -51566"/>
                <a:gd name="adj2" fmla="val 6069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3021842" y="1450529"/>
              <a:ext cx="4953000" cy="1077218"/>
            </a:xfrm>
            <a:prstGeom prst="rect">
              <a:avLst/>
            </a:prstGeom>
            <a:noFill/>
          </p:spPr>
          <p:txBody>
            <a:bodyPr wrap="square" rtlCol="0">
              <a:spAutoFit/>
            </a:bodyPr>
            <a:lstStyle/>
            <a:p>
              <a:r>
                <a:rPr lang="en-US" sz="3200" b="1" dirty="0"/>
                <a:t>We do not find a probate for Dorothy M. Applewyte.</a:t>
              </a:r>
            </a:p>
          </p:txBody>
        </p:sp>
      </p:grpSp>
      <p:grpSp>
        <p:nvGrpSpPr>
          <p:cNvPr id="17" name="Group 16"/>
          <p:cNvGrpSpPr/>
          <p:nvPr/>
        </p:nvGrpSpPr>
        <p:grpSpPr>
          <a:xfrm>
            <a:off x="304800" y="228600"/>
            <a:ext cx="6553200" cy="4572000"/>
            <a:chOff x="1676400" y="304800"/>
            <a:chExt cx="6553200" cy="4572000"/>
          </a:xfrm>
        </p:grpSpPr>
        <p:sp>
          <p:nvSpPr>
            <p:cNvPr id="18" name="Oval Callout 17"/>
            <p:cNvSpPr/>
            <p:nvPr/>
          </p:nvSpPr>
          <p:spPr>
            <a:xfrm>
              <a:off x="1676400" y="304800"/>
              <a:ext cx="6553200" cy="4572000"/>
            </a:xfrm>
            <a:prstGeom prst="wedgeEllipseCallout">
              <a:avLst>
                <a:gd name="adj1" fmla="val 45225"/>
                <a:gd name="adj2" fmla="val 492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3429000" y="838200"/>
              <a:ext cx="3505200" cy="3539430"/>
            </a:xfrm>
            <a:prstGeom prst="rect">
              <a:avLst/>
            </a:prstGeom>
            <a:noFill/>
          </p:spPr>
          <p:txBody>
            <a:bodyPr wrap="square" rtlCol="0">
              <a:spAutoFit/>
            </a:bodyPr>
            <a:lstStyle/>
            <a:p>
              <a:r>
                <a:rPr lang="en-US" sz="3200" b="1" dirty="0"/>
                <a:t>Don’t be ridiculous I am handling it.  Here is the paperwork.  </a:t>
              </a:r>
            </a:p>
            <a:p>
              <a:r>
                <a:rPr lang="en-US" sz="3200" b="1" dirty="0"/>
                <a:t>The property is on the inventory.  Her son is PR.</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4000" b="1" dirty="0"/>
              <a:t>The transaction was closed and a policy issued insuring the buyers </a:t>
            </a:r>
            <a:r>
              <a:rPr lang="en-US" sz="4000" b="1"/>
              <a:t>to $86,000</a:t>
            </a:r>
            <a:r>
              <a:rPr lang="en-US" sz="4000" b="1" dirty="0"/>
              <a:t>.  The buyers then began construction on their new house.</a:t>
            </a:r>
          </a:p>
        </p:txBody>
      </p:sp>
    </p:spTree>
    <p:extLst>
      <p:ext uri="{BB962C8B-B14F-4D97-AF65-F5344CB8AC3E}">
        <p14:creationId xmlns:p14="http://schemas.microsoft.com/office/powerpoint/2010/main" val="1180544723"/>
      </p:ext>
    </p:extLst>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a:xfrm>
            <a:off x="457200" y="1066800"/>
            <a:ext cx="8229600" cy="2743200"/>
          </a:xfrm>
          <a:solidFill>
            <a:srgbClr val="E46C0A">
              <a:alpha val="50196"/>
            </a:srgbClr>
          </a:solidFill>
          <a:ln>
            <a:noFill/>
          </a:ln>
        </p:spPr>
        <p:txBody>
          <a:bodyPr>
            <a:normAutofit/>
            <a:scene3d>
              <a:camera prst="orthographicFront"/>
              <a:lightRig rig="threePt" dir="t"/>
            </a:scene3d>
            <a:sp3d extrusionH="57150">
              <a:bevelT w="38100" h="38100"/>
            </a:sp3d>
          </a:bodyPr>
          <a:lstStyle/>
          <a:p>
            <a:r>
              <a:rPr lang="en-US" sz="5400" b="1" dirty="0">
                <a:ln w="12700" cmpd="sng">
                  <a:solidFill>
                    <a:schemeClr val="accent4"/>
                  </a:solidFill>
                  <a:prstDash val="solid"/>
                </a:ln>
                <a:effectLst>
                  <a:outerShdw blurRad="60007" dist="310007" dir="7680000" sy="30000" kx="1300200" algn="ctr" rotWithShape="0">
                    <a:prstClr val="black">
                      <a:alpha val="32000"/>
                    </a:prstClr>
                  </a:outerShdw>
                </a:effectLst>
              </a:rPr>
              <a:t>Meanwhile in a land far, far away…</a:t>
            </a:r>
          </a:p>
        </p:txBody>
      </p:sp>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0"/>
            <a:ext cx="9601200" cy="7680960"/>
          </a:xfrm>
          <a:prstGeom prst="rect">
            <a:avLst/>
          </a:prstGeom>
          <a:ln>
            <a:noFill/>
          </a:ln>
        </p:spPr>
      </p:pic>
      <p:sp>
        <p:nvSpPr>
          <p:cNvPr id="5" name="Title 4"/>
          <p:cNvSpPr>
            <a:spLocks noGrp="1"/>
          </p:cNvSpPr>
          <p:nvPr>
            <p:ph type="title"/>
          </p:nvPr>
        </p:nvSpPr>
        <p:spPr/>
        <p:txBody>
          <a:bodyPr/>
          <a:lstStyle/>
          <a:p>
            <a:endParaRPr lang="en-US" dirty="0"/>
          </a:p>
        </p:txBody>
      </p:sp>
    </p:spTree>
    <p:extLst>
      <p:ext uri="{BB962C8B-B14F-4D97-AF65-F5344CB8AC3E}">
        <p14:creationId xmlns:p14="http://schemas.microsoft.com/office/powerpoint/2010/main" val="3386141350"/>
      </p:ext>
    </p:extLst>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But when Dorothy and her relatives arrive at her dream property…</a:t>
            </a:r>
          </a:p>
        </p:txBody>
      </p:sp>
      <p:sp>
        <p:nvSpPr>
          <p:cNvPr id="3" name="Content Placeholder 2"/>
          <p:cNvSpPr>
            <a:spLocks noGrp="1"/>
          </p:cNvSpPr>
          <p:nvPr>
            <p:ph idx="1"/>
          </p:nvPr>
        </p:nvSpPr>
        <p:spPr/>
        <p:txBody>
          <a:bodyPr/>
          <a:lstStyle/>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DDDFA-D56B-453C-8079-9EBCA6FE52BA}"/>
              </a:ext>
            </a:extLst>
          </p:cNvPr>
          <p:cNvSpPr>
            <a:spLocks noGrp="1"/>
          </p:cNvSpPr>
          <p:nvPr>
            <p:ph type="title"/>
          </p:nvPr>
        </p:nvSpPr>
        <p:spPr/>
        <p:txBody>
          <a:bodyPr>
            <a:normAutofit/>
          </a:bodyPr>
          <a:lstStyle/>
          <a:p>
            <a:r>
              <a:rPr lang="en-US" u="sng" dirty="0"/>
              <a:t>What happened here?</a:t>
            </a:r>
          </a:p>
        </p:txBody>
      </p:sp>
      <p:sp>
        <p:nvSpPr>
          <p:cNvPr id="3" name="Content Placeholder 2">
            <a:extLst>
              <a:ext uri="{FF2B5EF4-FFF2-40B4-BE49-F238E27FC236}">
                <a16:creationId xmlns:a16="http://schemas.microsoft.com/office/drawing/2014/main" id="{F9852FD8-EA3C-48E7-A36F-6F6CAD2076EA}"/>
              </a:ext>
            </a:extLst>
          </p:cNvPr>
          <p:cNvSpPr>
            <a:spLocks noGrp="1"/>
          </p:cNvSpPr>
          <p:nvPr>
            <p:ph idx="1"/>
          </p:nvPr>
        </p:nvSpPr>
        <p:spPr>
          <a:xfrm>
            <a:off x="457200" y="2057400"/>
            <a:ext cx="8229600" cy="4343400"/>
          </a:xfrm>
        </p:spPr>
        <p:txBody>
          <a:bodyPr/>
          <a:lstStyle/>
          <a:p>
            <a:pPr marL="0" indent="0" algn="ctr">
              <a:buNone/>
            </a:pPr>
            <a:r>
              <a:rPr lang="en-US" b="1" dirty="0"/>
              <a:t>Dorothy M. </a:t>
            </a:r>
            <a:r>
              <a:rPr lang="en-US" dirty="0" err="1"/>
              <a:t>Applewyte</a:t>
            </a:r>
            <a:r>
              <a:rPr lang="en-US" dirty="0"/>
              <a:t> (in title) </a:t>
            </a:r>
          </a:p>
          <a:p>
            <a:pPr marL="0" indent="0" algn="ctr">
              <a:buNone/>
            </a:pPr>
            <a:endParaRPr lang="en-US" b="1" dirty="0"/>
          </a:p>
          <a:p>
            <a:pPr marL="0" indent="0" algn="ctr">
              <a:buNone/>
            </a:pPr>
            <a:r>
              <a:rPr lang="en-US" sz="4400" b="1" dirty="0"/>
              <a:t>≠</a:t>
            </a:r>
            <a:r>
              <a:rPr lang="en-US" sz="4400" dirty="0"/>
              <a:t> </a:t>
            </a:r>
          </a:p>
          <a:p>
            <a:pPr marL="0" indent="0" algn="ctr">
              <a:buNone/>
            </a:pPr>
            <a:endParaRPr lang="en-US" dirty="0"/>
          </a:p>
          <a:p>
            <a:pPr marL="0" indent="0" algn="ctr">
              <a:buNone/>
            </a:pPr>
            <a:r>
              <a:rPr lang="en-US" b="1" dirty="0"/>
              <a:t>Margaret Dorothy </a:t>
            </a:r>
            <a:r>
              <a:rPr lang="en-US" dirty="0" err="1"/>
              <a:t>Applewyte</a:t>
            </a:r>
            <a:r>
              <a:rPr lang="en-US" dirty="0"/>
              <a:t> (deceased)</a:t>
            </a:r>
          </a:p>
        </p:txBody>
      </p:sp>
    </p:spTree>
    <p:extLst>
      <p:ext uri="{BB962C8B-B14F-4D97-AF65-F5344CB8AC3E}">
        <p14:creationId xmlns:p14="http://schemas.microsoft.com/office/powerpoint/2010/main" val="2034463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Players</a:t>
            </a:r>
          </a:p>
        </p:txBody>
      </p:sp>
      <p:sp>
        <p:nvSpPr>
          <p:cNvPr id="4" name="TextBox 3"/>
          <p:cNvSpPr txBox="1"/>
          <p:nvPr/>
        </p:nvSpPr>
        <p:spPr>
          <a:xfrm>
            <a:off x="4419600" y="1219200"/>
            <a:ext cx="2438400" cy="1569660"/>
          </a:xfrm>
          <a:prstGeom prst="rect">
            <a:avLst/>
          </a:prstGeom>
          <a:noFill/>
          <a:ln>
            <a:solidFill>
              <a:schemeClr val="tx1"/>
            </a:solidFill>
          </a:ln>
        </p:spPr>
        <p:txBody>
          <a:bodyPr wrap="square" rtlCol="0">
            <a:spAutoFit/>
          </a:bodyPr>
          <a:lstStyle/>
          <a:p>
            <a:r>
              <a:rPr lang="en-US" sz="3200" b="1" dirty="0"/>
              <a:t>M. Dorothy  Applewyte, deceased</a:t>
            </a:r>
          </a:p>
        </p:txBody>
      </p:sp>
      <p:sp>
        <p:nvSpPr>
          <p:cNvPr id="5" name="TextBox 4"/>
          <p:cNvSpPr txBox="1"/>
          <p:nvPr/>
        </p:nvSpPr>
        <p:spPr>
          <a:xfrm>
            <a:off x="6629400" y="3048000"/>
            <a:ext cx="1828800" cy="584775"/>
          </a:xfrm>
          <a:prstGeom prst="rect">
            <a:avLst/>
          </a:prstGeom>
          <a:noFill/>
          <a:ln>
            <a:solidFill>
              <a:srgbClr val="000000"/>
            </a:solidFill>
          </a:ln>
        </p:spPr>
        <p:txBody>
          <a:bodyPr wrap="square" rtlCol="0">
            <a:spAutoFit/>
          </a:bodyPr>
          <a:lstStyle/>
          <a:p>
            <a:r>
              <a:rPr lang="en-US" sz="3200" b="1" dirty="0"/>
              <a:t>Son - PR</a:t>
            </a:r>
          </a:p>
        </p:txBody>
      </p:sp>
      <p:sp>
        <p:nvSpPr>
          <p:cNvPr id="6" name="TextBox 5"/>
          <p:cNvSpPr txBox="1"/>
          <p:nvPr/>
        </p:nvSpPr>
        <p:spPr>
          <a:xfrm>
            <a:off x="6477000" y="4191000"/>
            <a:ext cx="2057400" cy="1077218"/>
          </a:xfrm>
          <a:prstGeom prst="rect">
            <a:avLst/>
          </a:prstGeom>
          <a:noFill/>
          <a:ln>
            <a:solidFill>
              <a:srgbClr val="000000"/>
            </a:solidFill>
          </a:ln>
        </p:spPr>
        <p:txBody>
          <a:bodyPr wrap="square" rtlCol="0">
            <a:spAutoFit/>
          </a:bodyPr>
          <a:lstStyle/>
          <a:p>
            <a:r>
              <a:rPr lang="en-US" sz="3200" b="1" dirty="0"/>
              <a:t>Probate Attorney</a:t>
            </a:r>
          </a:p>
        </p:txBody>
      </p:sp>
      <p:sp>
        <p:nvSpPr>
          <p:cNvPr id="7" name="TextBox 6"/>
          <p:cNvSpPr txBox="1"/>
          <p:nvPr/>
        </p:nvSpPr>
        <p:spPr>
          <a:xfrm>
            <a:off x="5029200" y="5562600"/>
            <a:ext cx="2667000" cy="1077218"/>
          </a:xfrm>
          <a:prstGeom prst="rect">
            <a:avLst/>
          </a:prstGeom>
          <a:noFill/>
          <a:ln>
            <a:solidFill>
              <a:srgbClr val="000000"/>
            </a:solidFill>
          </a:ln>
        </p:spPr>
        <p:txBody>
          <a:bodyPr wrap="square" rtlCol="0">
            <a:spAutoFit/>
          </a:bodyPr>
          <a:lstStyle/>
          <a:p>
            <a:r>
              <a:rPr lang="en-US" sz="3200" b="1" dirty="0"/>
              <a:t>Real Estate Agent</a:t>
            </a:r>
          </a:p>
        </p:txBody>
      </p:sp>
      <p:sp>
        <p:nvSpPr>
          <p:cNvPr id="8" name="TextBox 7"/>
          <p:cNvSpPr txBox="1"/>
          <p:nvPr/>
        </p:nvSpPr>
        <p:spPr>
          <a:xfrm>
            <a:off x="1143000" y="5486400"/>
            <a:ext cx="2209800" cy="1077218"/>
          </a:xfrm>
          <a:prstGeom prst="rect">
            <a:avLst/>
          </a:prstGeom>
          <a:noFill/>
          <a:ln>
            <a:solidFill>
              <a:srgbClr val="000000"/>
            </a:solidFill>
          </a:ln>
        </p:spPr>
        <p:txBody>
          <a:bodyPr wrap="square" rtlCol="0">
            <a:spAutoFit/>
          </a:bodyPr>
          <a:lstStyle/>
          <a:p>
            <a:r>
              <a:rPr lang="en-US" sz="3200" b="1" dirty="0"/>
              <a:t>Customer Service</a:t>
            </a:r>
          </a:p>
        </p:txBody>
      </p:sp>
      <p:sp>
        <p:nvSpPr>
          <p:cNvPr id="9" name="TextBox 8"/>
          <p:cNvSpPr txBox="1"/>
          <p:nvPr/>
        </p:nvSpPr>
        <p:spPr>
          <a:xfrm>
            <a:off x="533400" y="4114800"/>
            <a:ext cx="2514600" cy="584775"/>
          </a:xfrm>
          <a:prstGeom prst="rect">
            <a:avLst/>
          </a:prstGeom>
          <a:noFill/>
          <a:ln>
            <a:solidFill>
              <a:schemeClr val="tx1"/>
            </a:solidFill>
          </a:ln>
        </p:spPr>
        <p:txBody>
          <a:bodyPr wrap="square" rtlCol="0">
            <a:spAutoFit/>
          </a:bodyPr>
          <a:lstStyle/>
          <a:p>
            <a:pPr algn="ctr"/>
            <a:r>
              <a:rPr lang="en-US" sz="3200" b="1" dirty="0"/>
              <a:t>Title</a:t>
            </a:r>
          </a:p>
        </p:txBody>
      </p:sp>
      <p:sp>
        <p:nvSpPr>
          <p:cNvPr id="10" name="TextBox 9"/>
          <p:cNvSpPr txBox="1"/>
          <p:nvPr/>
        </p:nvSpPr>
        <p:spPr>
          <a:xfrm>
            <a:off x="304800" y="2971800"/>
            <a:ext cx="1600200" cy="584775"/>
          </a:xfrm>
          <a:prstGeom prst="rect">
            <a:avLst/>
          </a:prstGeom>
          <a:noFill/>
          <a:ln>
            <a:solidFill>
              <a:srgbClr val="000000"/>
            </a:solidFill>
          </a:ln>
        </p:spPr>
        <p:txBody>
          <a:bodyPr wrap="square" rtlCol="0">
            <a:spAutoFit/>
          </a:bodyPr>
          <a:lstStyle/>
          <a:p>
            <a:r>
              <a:rPr lang="en-US" sz="3200" b="1" dirty="0"/>
              <a:t>Escrow</a:t>
            </a:r>
          </a:p>
        </p:txBody>
      </p:sp>
      <p:sp>
        <p:nvSpPr>
          <p:cNvPr id="11" name="TextBox 10"/>
          <p:cNvSpPr txBox="1"/>
          <p:nvPr/>
        </p:nvSpPr>
        <p:spPr>
          <a:xfrm>
            <a:off x="1752600" y="1752600"/>
            <a:ext cx="1447800" cy="584775"/>
          </a:xfrm>
          <a:prstGeom prst="rect">
            <a:avLst/>
          </a:prstGeom>
          <a:noFill/>
          <a:ln>
            <a:solidFill>
              <a:srgbClr val="000000"/>
            </a:solidFill>
          </a:ln>
        </p:spPr>
        <p:txBody>
          <a:bodyPr wrap="square" rtlCol="0">
            <a:spAutoFit/>
          </a:bodyPr>
          <a:lstStyle/>
          <a:p>
            <a:r>
              <a:rPr lang="en-US" sz="3200" b="1" dirty="0"/>
              <a:t>Buyers</a:t>
            </a:r>
          </a:p>
        </p:txBody>
      </p:sp>
      <p:cxnSp>
        <p:nvCxnSpPr>
          <p:cNvPr id="12" name="Straight Arrow Connector 11"/>
          <p:cNvCxnSpPr/>
          <p:nvPr/>
        </p:nvCxnSpPr>
        <p:spPr>
          <a:xfrm flipH="1">
            <a:off x="2438400" y="2590800"/>
            <a:ext cx="457200" cy="1295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352800" y="2590800"/>
            <a:ext cx="3124200" cy="762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200400" y="2788860"/>
            <a:ext cx="2514600" cy="26975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858000" y="3733800"/>
            <a:ext cx="0" cy="381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019800" y="4953000"/>
            <a:ext cx="304800" cy="533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352800" y="4495800"/>
            <a:ext cx="29718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505200" y="4699575"/>
            <a:ext cx="2819400" cy="10916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505200" y="6096000"/>
            <a:ext cx="13716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3200400" y="4876800"/>
            <a:ext cx="1676400" cy="685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3352800" y="3556575"/>
            <a:ext cx="2971800" cy="6344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righ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righ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right)">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right)">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1371600"/>
            <a:ext cx="6400800" cy="4953000"/>
          </a:xfrm>
        </p:spPr>
        <p:txBody>
          <a:bodyPr>
            <a:normAutofit/>
          </a:bodyPr>
          <a:lstStyle/>
          <a:p>
            <a:pPr>
              <a:lnSpc>
                <a:spcPct val="150000"/>
              </a:lnSpc>
              <a:buFont typeface="Arial" pitchFamily="34" charset="0"/>
              <a:buChar char="•"/>
            </a:pPr>
            <a:r>
              <a:rPr lang="en-US" sz="3600" b="1" dirty="0">
                <a:solidFill>
                  <a:schemeClr val="tx1"/>
                </a:solidFill>
              </a:rPr>
              <a:t>Ask Around</a:t>
            </a:r>
          </a:p>
          <a:p>
            <a:pPr>
              <a:lnSpc>
                <a:spcPct val="150000"/>
              </a:lnSpc>
              <a:buFont typeface="Arial" pitchFamily="34" charset="0"/>
              <a:buChar char="•"/>
            </a:pPr>
            <a:r>
              <a:rPr lang="en-US" sz="3600" b="1" dirty="0">
                <a:solidFill>
                  <a:schemeClr val="tx1"/>
                </a:solidFill>
              </a:rPr>
              <a:t>Go to Courthouse or go online</a:t>
            </a:r>
          </a:p>
          <a:p>
            <a:pPr>
              <a:lnSpc>
                <a:spcPct val="150000"/>
              </a:lnSpc>
            </a:pPr>
            <a:endParaRPr lang="en-US" sz="3600" b="1" dirty="0">
              <a:solidFill>
                <a:schemeClr val="tx1"/>
              </a:solidFill>
            </a:endParaRPr>
          </a:p>
        </p:txBody>
      </p:sp>
      <p:sp>
        <p:nvSpPr>
          <p:cNvPr id="4" name="TextBox 3"/>
          <p:cNvSpPr txBox="1"/>
          <p:nvPr/>
        </p:nvSpPr>
        <p:spPr>
          <a:xfrm>
            <a:off x="457200" y="533400"/>
            <a:ext cx="7848600" cy="1323439"/>
          </a:xfrm>
          <a:prstGeom prst="rect">
            <a:avLst/>
          </a:prstGeom>
          <a:noFill/>
        </p:spPr>
        <p:txBody>
          <a:bodyPr wrap="square" rtlCol="0">
            <a:spAutoFit/>
          </a:bodyPr>
          <a:lstStyle/>
          <a:p>
            <a:pPr algn="ctr"/>
            <a:r>
              <a:rPr lang="en-US" sz="4000" b="1" dirty="0">
                <a:solidFill>
                  <a:prstClr val="black"/>
                </a:solidFill>
              </a:rPr>
              <a:t>What can a buyer or lender do to confirm title?</a:t>
            </a:r>
          </a:p>
        </p:txBody>
      </p:sp>
    </p:spTree>
    <p:extLst>
      <p:ext uri="{BB962C8B-B14F-4D97-AF65-F5344CB8AC3E}">
        <p14:creationId xmlns:p14="http://schemas.microsoft.com/office/powerpoint/2010/main" val="189702869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Solution</a:t>
            </a:r>
          </a:p>
        </p:txBody>
      </p:sp>
      <p:sp>
        <p:nvSpPr>
          <p:cNvPr id="3" name="Content Placeholder 2"/>
          <p:cNvSpPr>
            <a:spLocks noGrp="1"/>
          </p:cNvSpPr>
          <p:nvPr>
            <p:ph idx="1"/>
          </p:nvPr>
        </p:nvSpPr>
        <p:spPr/>
        <p:txBody>
          <a:bodyPr>
            <a:normAutofit/>
          </a:bodyPr>
          <a:lstStyle/>
          <a:p>
            <a:pPr marL="0" indent="0">
              <a:buNone/>
            </a:pPr>
            <a:r>
              <a:rPr lang="en-US" sz="3600" b="1" dirty="0"/>
              <a:t>Dorothy  found a new and better (more expensive) lot.</a:t>
            </a:r>
          </a:p>
          <a:p>
            <a:pPr marL="0" indent="0">
              <a:buNone/>
            </a:pPr>
            <a:r>
              <a:rPr lang="en-US" sz="3600" b="1" dirty="0"/>
              <a:t>Everyone (some reluctantly) contributed to the purchase of the new lot except…</a:t>
            </a:r>
          </a:p>
          <a:p>
            <a:pPr marL="0" indent="0">
              <a:buNone/>
            </a:pPr>
            <a:r>
              <a:rPr lang="en-US" sz="3600" b="1" dirty="0"/>
              <a:t>The real estate agent who kept the commission.</a:t>
            </a:r>
          </a:p>
        </p:txBody>
      </p:sp>
    </p:spTree>
    <p:extLst>
      <p:ext uri="{BB962C8B-B14F-4D97-AF65-F5344CB8AC3E}">
        <p14:creationId xmlns:p14="http://schemas.microsoft.com/office/powerpoint/2010/main" val="338448514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a:t>
            </a:r>
          </a:p>
        </p:txBody>
      </p:sp>
      <p:sp>
        <p:nvSpPr>
          <p:cNvPr id="3" name="Content Placeholder 2"/>
          <p:cNvSpPr>
            <a:spLocks noGrp="1"/>
          </p:cNvSpPr>
          <p:nvPr>
            <p:ph idx="1"/>
          </p:nvPr>
        </p:nvSpPr>
        <p:spPr/>
        <p:txBody>
          <a:bodyPr>
            <a:normAutofit/>
          </a:bodyPr>
          <a:lstStyle/>
          <a:p>
            <a:pPr marL="0" indent="0">
              <a:buNone/>
            </a:pPr>
            <a:r>
              <a:rPr lang="en-US" sz="3600" b="1" dirty="0"/>
              <a:t>We are all human and humans make mistakes.</a:t>
            </a:r>
          </a:p>
          <a:p>
            <a:pPr marL="0" indent="0">
              <a:buNone/>
            </a:pPr>
            <a:r>
              <a:rPr lang="en-US" sz="3600" b="1" dirty="0"/>
              <a:t>Sometimes it’s a group effort.</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2A5F-827C-446D-BE07-74D515EEAEA1}"/>
              </a:ext>
            </a:extLst>
          </p:cNvPr>
          <p:cNvSpPr>
            <a:spLocks noGrp="1"/>
          </p:cNvSpPr>
          <p:nvPr>
            <p:ph type="title"/>
          </p:nvPr>
        </p:nvSpPr>
        <p:spPr/>
        <p:txBody>
          <a:bodyPr/>
          <a:lstStyle/>
          <a:p>
            <a:r>
              <a:rPr lang="en-US" dirty="0"/>
              <a:t>Unreleased HELOCs</a:t>
            </a:r>
          </a:p>
        </p:txBody>
      </p:sp>
      <p:sp>
        <p:nvSpPr>
          <p:cNvPr id="3" name="Content Placeholder 2">
            <a:extLst>
              <a:ext uri="{FF2B5EF4-FFF2-40B4-BE49-F238E27FC236}">
                <a16:creationId xmlns:a16="http://schemas.microsoft.com/office/drawing/2014/main" id="{9D67C52D-60F6-4A74-B017-29AFD8F66CE0}"/>
              </a:ext>
            </a:extLst>
          </p:cNvPr>
          <p:cNvSpPr>
            <a:spLocks noGrp="1"/>
          </p:cNvSpPr>
          <p:nvPr>
            <p:ph idx="1"/>
          </p:nvPr>
        </p:nvSpPr>
        <p:spPr/>
        <p:txBody>
          <a:bodyPr>
            <a:normAutofit fontScale="92500" lnSpcReduction="20000"/>
          </a:bodyPr>
          <a:lstStyle/>
          <a:p>
            <a:r>
              <a:rPr lang="en-US" dirty="0"/>
              <a:t>Ten years ago, unreleased or unsubordinated HELOCs represented about 25% of Lender Policy claims.</a:t>
            </a:r>
          </a:p>
          <a:p>
            <a:r>
              <a:rPr lang="en-US" dirty="0"/>
              <a:t>Deutsche Bank </a:t>
            </a:r>
            <a:r>
              <a:rPr lang="en-US" dirty="0" err="1"/>
              <a:t>Nat'l</a:t>
            </a:r>
            <a:r>
              <a:rPr lang="en-US" dirty="0"/>
              <a:t> Tr. Co. v. </a:t>
            </a:r>
            <a:r>
              <a:rPr lang="en-US" dirty="0" err="1"/>
              <a:t>E*Trade</a:t>
            </a:r>
            <a:r>
              <a:rPr lang="en-US" dirty="0"/>
              <a:t> Bank, No. A150279, 2018 WL 5023611 (Cal. Ct. App. Oct. 17, 2018)</a:t>
            </a:r>
          </a:p>
          <a:p>
            <a:pPr lvl="1"/>
            <a:r>
              <a:rPr lang="en-US" dirty="0"/>
              <a:t>If a HELOC is paid to zero, and the borrower sells the property, the HELOC cannot be enforced against the new owner of the property.</a:t>
            </a:r>
          </a:p>
          <a:p>
            <a:pPr lvl="1"/>
            <a:r>
              <a:rPr lang="en-US" dirty="0"/>
              <a:t>Equitable ruling that makes situation more fair, but it is still CRITICAL that any HELOC being closed have the proper authorization to close signed by the borrower.</a:t>
            </a:r>
          </a:p>
        </p:txBody>
      </p:sp>
    </p:spTree>
    <p:extLst>
      <p:ext uri="{BB962C8B-B14F-4D97-AF65-F5344CB8AC3E}">
        <p14:creationId xmlns:p14="http://schemas.microsoft.com/office/powerpoint/2010/main" val="1495607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 No. 2</a:t>
            </a:r>
          </a:p>
        </p:txBody>
      </p:sp>
      <p:sp>
        <p:nvSpPr>
          <p:cNvPr id="3" name="Content Placeholder 2"/>
          <p:cNvSpPr>
            <a:spLocks noGrp="1"/>
          </p:cNvSpPr>
          <p:nvPr>
            <p:ph idx="1"/>
          </p:nvPr>
        </p:nvSpPr>
        <p:spPr>
          <a:xfrm>
            <a:off x="457200" y="2667000"/>
            <a:ext cx="8229600" cy="3459163"/>
          </a:xfrm>
        </p:spPr>
        <p:txBody>
          <a:bodyPr/>
          <a:lstStyle/>
          <a:p>
            <a:pPr algn="ctr">
              <a:buNone/>
            </a:pPr>
            <a:r>
              <a:rPr lang="en-US" dirty="0"/>
              <a:t>The case of the</a:t>
            </a:r>
          </a:p>
          <a:p>
            <a:pPr algn="ctr">
              <a:buNone/>
            </a:pPr>
            <a:r>
              <a:rPr lang="en-US" dirty="0"/>
              <a:t> </a:t>
            </a:r>
            <a:r>
              <a:rPr lang="en-US" sz="6600" dirty="0">
                <a:solidFill>
                  <a:schemeClr val="accent4">
                    <a:lumMod val="75000"/>
                  </a:schemeClr>
                </a:solidFill>
              </a:rPr>
              <a:t>Japanese Divorce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
            <a:ext cx="8229600" cy="6354763"/>
          </a:xfrm>
        </p:spPr>
        <p:txBody>
          <a:bodyPr>
            <a:normAutofit lnSpcReduction="10000"/>
          </a:bodyPr>
          <a:lstStyle/>
          <a:p>
            <a:r>
              <a:rPr lang="en-US" sz="3600" dirty="0"/>
              <a:t>Title company was asked to insure a sale of a medical building for $5 million.</a:t>
            </a:r>
          </a:p>
          <a:p>
            <a:r>
              <a:rPr lang="en-US" sz="3600" u="sng" dirty="0"/>
              <a:t>Two years </a:t>
            </a:r>
            <a:r>
              <a:rPr lang="en-US" sz="3600" dirty="0"/>
              <a:t>after the transaction closed the county court entered a judgment that resulted in a complete failure of the insureds’ title.</a:t>
            </a:r>
          </a:p>
          <a:p>
            <a:r>
              <a:rPr lang="en-US" sz="3600" dirty="0"/>
              <a:t>Neither the title company nor the insureds knew anything about a court action before being informed of the judgment.</a:t>
            </a:r>
          </a:p>
          <a:p>
            <a:r>
              <a:rPr lang="en-US" sz="3600" b="1" dirty="0"/>
              <a:t>How could this happen?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4800" dirty="0">
                <a:solidFill>
                  <a:schemeClr val="accent4">
                    <a:lumMod val="75000"/>
                  </a:schemeClr>
                </a:solidFill>
              </a:rPr>
              <a:t>What we discovered.</a:t>
            </a:r>
          </a:p>
          <a:p>
            <a:endParaRPr lang="en-US" dirty="0"/>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Users\jlancaster\AppData\Local\Microsoft\Windows\Temporary Internet Files\Content.IE5\Z8OW89H3\MC900046062[1].wmf"/>
          <p:cNvPicPr>
            <a:picLocks noChangeAspect="1" noChangeArrowheads="1"/>
          </p:cNvPicPr>
          <p:nvPr/>
        </p:nvPicPr>
        <p:blipFill>
          <a:blip r:embed="rId3" cstate="print"/>
          <a:srcRect/>
          <a:stretch>
            <a:fillRect/>
          </a:stretch>
        </p:blipFill>
        <p:spPr bwMode="auto">
          <a:xfrm>
            <a:off x="-685800" y="609600"/>
            <a:ext cx="6781800" cy="9061979"/>
          </a:xfrm>
          <a:prstGeom prst="rect">
            <a:avLst/>
          </a:prstGeom>
          <a:noFill/>
        </p:spPr>
      </p:pic>
      <p:sp>
        <p:nvSpPr>
          <p:cNvPr id="7" name="TextBox 6"/>
          <p:cNvSpPr txBox="1"/>
          <p:nvPr/>
        </p:nvSpPr>
        <p:spPr>
          <a:xfrm>
            <a:off x="1066800" y="914400"/>
            <a:ext cx="3505200" cy="1754326"/>
          </a:xfrm>
          <a:prstGeom prst="rect">
            <a:avLst/>
          </a:prstGeom>
          <a:noFill/>
        </p:spPr>
        <p:txBody>
          <a:bodyPr wrap="square" rtlCol="0">
            <a:spAutoFit/>
          </a:bodyPr>
          <a:lstStyle/>
          <a:p>
            <a:r>
              <a:rPr lang="en-US" sz="3600" b="1" dirty="0"/>
              <a:t>Mr. and Mrs. A were Japanese citizens.</a:t>
            </a:r>
          </a:p>
        </p:txBody>
      </p:sp>
      <p:sp>
        <p:nvSpPr>
          <p:cNvPr id="8" name="TextBox 7"/>
          <p:cNvSpPr txBox="1"/>
          <p:nvPr/>
        </p:nvSpPr>
        <p:spPr>
          <a:xfrm>
            <a:off x="5486400" y="2438400"/>
            <a:ext cx="3429000" cy="3970318"/>
          </a:xfrm>
          <a:prstGeom prst="rect">
            <a:avLst/>
          </a:prstGeom>
          <a:noFill/>
        </p:spPr>
        <p:txBody>
          <a:bodyPr wrap="square" rtlCol="0">
            <a:spAutoFit/>
          </a:bodyPr>
          <a:lstStyle/>
          <a:p>
            <a:r>
              <a:rPr lang="en-US" sz="3600" b="1" dirty="0"/>
              <a:t>Mrs. A introduced her husband to Mr. B who had some ideas regarding investment in the 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Mrs. A and Mr. B went to Washington State to invest.</a:t>
            </a:r>
          </a:p>
        </p:txBody>
      </p:sp>
      <p:pic>
        <p:nvPicPr>
          <p:cNvPr id="4101" name="Picture 5" descr="C:\Users\jlancaster\AppData\Local\Microsoft\Windows\Temporary Internet Files\Content.IE5\Z8OW89H3\MC900046062[1].wmf"/>
          <p:cNvPicPr>
            <a:picLocks noChangeAspect="1" noChangeArrowheads="1"/>
          </p:cNvPicPr>
          <p:nvPr/>
        </p:nvPicPr>
        <p:blipFill>
          <a:blip r:embed="rId3" cstate="print"/>
          <a:srcRect/>
          <a:stretch>
            <a:fillRect/>
          </a:stretch>
        </p:blipFill>
        <p:spPr bwMode="auto">
          <a:xfrm>
            <a:off x="-533400" y="1981200"/>
            <a:ext cx="2956255" cy="3950208"/>
          </a:xfrm>
          <a:prstGeom prst="rect">
            <a:avLst/>
          </a:prstGeom>
          <a:noFill/>
        </p:spPr>
      </p:pic>
      <p:grpSp>
        <p:nvGrpSpPr>
          <p:cNvPr id="3" name="Group 53"/>
          <p:cNvGrpSpPr/>
          <p:nvPr/>
        </p:nvGrpSpPr>
        <p:grpSpPr>
          <a:xfrm>
            <a:off x="7924801" y="2286000"/>
            <a:ext cx="838200" cy="609600"/>
            <a:chOff x="5486400" y="3886200"/>
            <a:chExt cx="2065337" cy="1752600"/>
          </a:xfrm>
        </p:grpSpPr>
        <p:sp>
          <p:nvSpPr>
            <p:cNvPr id="4107" name="AutoShape 11"/>
            <p:cNvSpPr>
              <a:spLocks noChangeAspect="1" noChangeArrowheads="1" noTextEdit="1"/>
            </p:cNvSpPr>
            <p:nvPr/>
          </p:nvSpPr>
          <p:spPr bwMode="auto">
            <a:xfrm>
              <a:off x="5486400" y="3886200"/>
              <a:ext cx="2065337"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44" name="Freeform 48"/>
            <p:cNvSpPr>
              <a:spLocks/>
            </p:cNvSpPr>
            <p:nvPr/>
          </p:nvSpPr>
          <p:spPr bwMode="auto">
            <a:xfrm>
              <a:off x="5486400" y="3886200"/>
              <a:ext cx="2065337" cy="1363510"/>
            </a:xfrm>
            <a:custGeom>
              <a:avLst/>
              <a:gdLst/>
              <a:ahLst/>
              <a:cxnLst>
                <a:cxn ang="0">
                  <a:pos x="736" y="567"/>
                </a:cxn>
                <a:cxn ang="0">
                  <a:pos x="1004" y="835"/>
                </a:cxn>
                <a:cxn ang="0">
                  <a:pos x="952" y="1024"/>
                </a:cxn>
                <a:cxn ang="0">
                  <a:pos x="1058" y="1116"/>
                </a:cxn>
                <a:cxn ang="0">
                  <a:pos x="1111" y="956"/>
                </a:cxn>
                <a:cxn ang="0">
                  <a:pos x="1179" y="797"/>
                </a:cxn>
                <a:cxn ang="0">
                  <a:pos x="1034" y="360"/>
                </a:cxn>
                <a:cxn ang="0">
                  <a:pos x="1087" y="217"/>
                </a:cxn>
                <a:cxn ang="0">
                  <a:pos x="974" y="0"/>
                </a:cxn>
                <a:cxn ang="0">
                  <a:pos x="994" y="0"/>
                </a:cxn>
                <a:cxn ang="0">
                  <a:pos x="1044" y="2"/>
                </a:cxn>
                <a:cxn ang="0">
                  <a:pos x="1127" y="8"/>
                </a:cxn>
                <a:cxn ang="0">
                  <a:pos x="1251" y="14"/>
                </a:cxn>
                <a:cxn ang="0">
                  <a:pos x="1414" y="22"/>
                </a:cxn>
                <a:cxn ang="0">
                  <a:pos x="1624" y="34"/>
                </a:cxn>
                <a:cxn ang="0">
                  <a:pos x="1885" y="48"/>
                </a:cxn>
                <a:cxn ang="0">
                  <a:pos x="2199" y="66"/>
                </a:cxn>
                <a:cxn ang="0">
                  <a:pos x="2366" y="74"/>
                </a:cxn>
                <a:cxn ang="0">
                  <a:pos x="2523" y="82"/>
                </a:cxn>
                <a:cxn ang="0">
                  <a:pos x="2670" y="87"/>
                </a:cxn>
                <a:cxn ang="0">
                  <a:pos x="2809" y="93"/>
                </a:cxn>
                <a:cxn ang="0">
                  <a:pos x="2938" y="97"/>
                </a:cxn>
                <a:cxn ang="0">
                  <a:pos x="3060" y="101"/>
                </a:cxn>
                <a:cxn ang="0">
                  <a:pos x="3169" y="103"/>
                </a:cxn>
                <a:cxn ang="0">
                  <a:pos x="3270" y="105"/>
                </a:cxn>
                <a:cxn ang="0">
                  <a:pos x="3360" y="107"/>
                </a:cxn>
                <a:cxn ang="0">
                  <a:pos x="3439" y="107"/>
                </a:cxn>
                <a:cxn ang="0">
                  <a:pos x="3507" y="107"/>
                </a:cxn>
                <a:cxn ang="0">
                  <a:pos x="3565" y="107"/>
                </a:cxn>
                <a:cxn ang="0">
                  <a:pos x="3610" y="107"/>
                </a:cxn>
                <a:cxn ang="0">
                  <a:pos x="3646" y="107"/>
                </a:cxn>
                <a:cxn ang="0">
                  <a:pos x="3668" y="107"/>
                </a:cxn>
                <a:cxn ang="0">
                  <a:pos x="3680" y="107"/>
                </a:cxn>
                <a:cxn ang="0">
                  <a:pos x="3630" y="2034"/>
                </a:cxn>
                <a:cxn ang="0">
                  <a:pos x="3628" y="2191"/>
                </a:cxn>
                <a:cxn ang="0">
                  <a:pos x="2539" y="2207"/>
                </a:cxn>
                <a:cxn ang="0">
                  <a:pos x="2334" y="2213"/>
                </a:cxn>
                <a:cxn ang="0">
                  <a:pos x="2151" y="2249"/>
                </a:cxn>
                <a:cxn ang="0">
                  <a:pos x="1734" y="2309"/>
                </a:cxn>
                <a:cxn ang="0">
                  <a:pos x="1463" y="2336"/>
                </a:cxn>
                <a:cxn ang="0">
                  <a:pos x="1062" y="2362"/>
                </a:cxn>
                <a:cxn ang="0">
                  <a:pos x="696" y="2346"/>
                </a:cxn>
                <a:cxn ang="0">
                  <a:pos x="666" y="2026"/>
                </a:cxn>
                <a:cxn ang="0">
                  <a:pos x="435" y="1909"/>
                </a:cxn>
                <a:cxn ang="0">
                  <a:pos x="131" y="1812"/>
                </a:cxn>
                <a:cxn ang="0">
                  <a:pos x="167" y="1601"/>
                </a:cxn>
                <a:cxn ang="0">
                  <a:pos x="241" y="1642"/>
                </a:cxn>
                <a:cxn ang="0">
                  <a:pos x="219" y="1515"/>
                </a:cxn>
                <a:cxn ang="0">
                  <a:pos x="165" y="1458"/>
                </a:cxn>
                <a:cxn ang="0">
                  <a:pos x="288" y="1350"/>
                </a:cxn>
                <a:cxn ang="0">
                  <a:pos x="163" y="1338"/>
                </a:cxn>
                <a:cxn ang="0">
                  <a:pos x="111" y="1014"/>
                </a:cxn>
                <a:cxn ang="0">
                  <a:pos x="8" y="634"/>
                </a:cxn>
              </a:cxnLst>
              <a:rect l="0" t="0" r="r" b="b"/>
              <a:pathLst>
                <a:path w="3680" h="2418">
                  <a:moveTo>
                    <a:pt x="0" y="330"/>
                  </a:moveTo>
                  <a:lnTo>
                    <a:pt x="736" y="567"/>
                  </a:lnTo>
                  <a:lnTo>
                    <a:pt x="934" y="599"/>
                  </a:lnTo>
                  <a:lnTo>
                    <a:pt x="1004" y="835"/>
                  </a:lnTo>
                  <a:lnTo>
                    <a:pt x="940" y="964"/>
                  </a:lnTo>
                  <a:lnTo>
                    <a:pt x="952" y="1024"/>
                  </a:lnTo>
                  <a:lnTo>
                    <a:pt x="964" y="1223"/>
                  </a:lnTo>
                  <a:lnTo>
                    <a:pt x="1058" y="1116"/>
                  </a:lnTo>
                  <a:lnTo>
                    <a:pt x="1072" y="960"/>
                  </a:lnTo>
                  <a:lnTo>
                    <a:pt x="1111" y="956"/>
                  </a:lnTo>
                  <a:lnTo>
                    <a:pt x="1135" y="813"/>
                  </a:lnTo>
                  <a:lnTo>
                    <a:pt x="1179" y="797"/>
                  </a:lnTo>
                  <a:lnTo>
                    <a:pt x="1189" y="738"/>
                  </a:lnTo>
                  <a:lnTo>
                    <a:pt x="1034" y="360"/>
                  </a:lnTo>
                  <a:lnTo>
                    <a:pt x="1074" y="360"/>
                  </a:lnTo>
                  <a:lnTo>
                    <a:pt x="1087" y="217"/>
                  </a:lnTo>
                  <a:lnTo>
                    <a:pt x="982" y="169"/>
                  </a:lnTo>
                  <a:lnTo>
                    <a:pt x="974" y="0"/>
                  </a:lnTo>
                  <a:lnTo>
                    <a:pt x="980" y="0"/>
                  </a:lnTo>
                  <a:lnTo>
                    <a:pt x="994" y="0"/>
                  </a:lnTo>
                  <a:lnTo>
                    <a:pt x="1014" y="2"/>
                  </a:lnTo>
                  <a:lnTo>
                    <a:pt x="1044" y="2"/>
                  </a:lnTo>
                  <a:lnTo>
                    <a:pt x="1082" y="4"/>
                  </a:lnTo>
                  <a:lnTo>
                    <a:pt x="1127" y="8"/>
                  </a:lnTo>
                  <a:lnTo>
                    <a:pt x="1185" y="10"/>
                  </a:lnTo>
                  <a:lnTo>
                    <a:pt x="1251" y="14"/>
                  </a:lnTo>
                  <a:lnTo>
                    <a:pt x="1326" y="18"/>
                  </a:lnTo>
                  <a:lnTo>
                    <a:pt x="1414" y="22"/>
                  </a:lnTo>
                  <a:lnTo>
                    <a:pt x="1513" y="28"/>
                  </a:lnTo>
                  <a:lnTo>
                    <a:pt x="1624" y="34"/>
                  </a:lnTo>
                  <a:lnTo>
                    <a:pt x="1748" y="40"/>
                  </a:lnTo>
                  <a:lnTo>
                    <a:pt x="1885" y="48"/>
                  </a:lnTo>
                  <a:lnTo>
                    <a:pt x="2036" y="56"/>
                  </a:lnTo>
                  <a:lnTo>
                    <a:pt x="2199" y="66"/>
                  </a:lnTo>
                  <a:lnTo>
                    <a:pt x="2282" y="70"/>
                  </a:lnTo>
                  <a:lnTo>
                    <a:pt x="2366" y="74"/>
                  </a:lnTo>
                  <a:lnTo>
                    <a:pt x="2445" y="78"/>
                  </a:lnTo>
                  <a:lnTo>
                    <a:pt x="2523" y="82"/>
                  </a:lnTo>
                  <a:lnTo>
                    <a:pt x="2598" y="86"/>
                  </a:lnTo>
                  <a:lnTo>
                    <a:pt x="2670" y="87"/>
                  </a:lnTo>
                  <a:lnTo>
                    <a:pt x="2742" y="91"/>
                  </a:lnTo>
                  <a:lnTo>
                    <a:pt x="2809" y="93"/>
                  </a:lnTo>
                  <a:lnTo>
                    <a:pt x="2875" y="95"/>
                  </a:lnTo>
                  <a:lnTo>
                    <a:pt x="2938" y="97"/>
                  </a:lnTo>
                  <a:lnTo>
                    <a:pt x="3000" y="99"/>
                  </a:lnTo>
                  <a:lnTo>
                    <a:pt x="3060" y="101"/>
                  </a:lnTo>
                  <a:lnTo>
                    <a:pt x="3115" y="101"/>
                  </a:lnTo>
                  <a:lnTo>
                    <a:pt x="3169" y="103"/>
                  </a:lnTo>
                  <a:lnTo>
                    <a:pt x="3221" y="103"/>
                  </a:lnTo>
                  <a:lnTo>
                    <a:pt x="3270" y="105"/>
                  </a:lnTo>
                  <a:lnTo>
                    <a:pt x="3316" y="105"/>
                  </a:lnTo>
                  <a:lnTo>
                    <a:pt x="3360" y="107"/>
                  </a:lnTo>
                  <a:lnTo>
                    <a:pt x="3400" y="107"/>
                  </a:lnTo>
                  <a:lnTo>
                    <a:pt x="3439" y="107"/>
                  </a:lnTo>
                  <a:lnTo>
                    <a:pt x="3475" y="107"/>
                  </a:lnTo>
                  <a:lnTo>
                    <a:pt x="3507" y="107"/>
                  </a:lnTo>
                  <a:lnTo>
                    <a:pt x="3537" y="107"/>
                  </a:lnTo>
                  <a:lnTo>
                    <a:pt x="3565" y="107"/>
                  </a:lnTo>
                  <a:lnTo>
                    <a:pt x="3589" y="107"/>
                  </a:lnTo>
                  <a:lnTo>
                    <a:pt x="3610" y="107"/>
                  </a:lnTo>
                  <a:lnTo>
                    <a:pt x="3630" y="107"/>
                  </a:lnTo>
                  <a:lnTo>
                    <a:pt x="3646" y="107"/>
                  </a:lnTo>
                  <a:lnTo>
                    <a:pt x="3658" y="107"/>
                  </a:lnTo>
                  <a:lnTo>
                    <a:pt x="3668" y="107"/>
                  </a:lnTo>
                  <a:lnTo>
                    <a:pt x="3676" y="107"/>
                  </a:lnTo>
                  <a:lnTo>
                    <a:pt x="3680" y="107"/>
                  </a:lnTo>
                  <a:lnTo>
                    <a:pt x="3587" y="1985"/>
                  </a:lnTo>
                  <a:lnTo>
                    <a:pt x="3630" y="2034"/>
                  </a:lnTo>
                  <a:lnTo>
                    <a:pt x="3612" y="2154"/>
                  </a:lnTo>
                  <a:lnTo>
                    <a:pt x="3628" y="2191"/>
                  </a:lnTo>
                  <a:lnTo>
                    <a:pt x="2610" y="2169"/>
                  </a:lnTo>
                  <a:lnTo>
                    <a:pt x="2539" y="2207"/>
                  </a:lnTo>
                  <a:lnTo>
                    <a:pt x="2437" y="2211"/>
                  </a:lnTo>
                  <a:lnTo>
                    <a:pt x="2334" y="2213"/>
                  </a:lnTo>
                  <a:lnTo>
                    <a:pt x="2227" y="2255"/>
                  </a:lnTo>
                  <a:lnTo>
                    <a:pt x="2151" y="2249"/>
                  </a:lnTo>
                  <a:lnTo>
                    <a:pt x="1972" y="2332"/>
                  </a:lnTo>
                  <a:lnTo>
                    <a:pt x="1734" y="2309"/>
                  </a:lnTo>
                  <a:lnTo>
                    <a:pt x="1517" y="2384"/>
                  </a:lnTo>
                  <a:lnTo>
                    <a:pt x="1463" y="2336"/>
                  </a:lnTo>
                  <a:lnTo>
                    <a:pt x="1173" y="2323"/>
                  </a:lnTo>
                  <a:lnTo>
                    <a:pt x="1062" y="2362"/>
                  </a:lnTo>
                  <a:lnTo>
                    <a:pt x="893" y="2418"/>
                  </a:lnTo>
                  <a:lnTo>
                    <a:pt x="696" y="2346"/>
                  </a:lnTo>
                  <a:lnTo>
                    <a:pt x="686" y="2078"/>
                  </a:lnTo>
                  <a:lnTo>
                    <a:pt x="666" y="2026"/>
                  </a:lnTo>
                  <a:lnTo>
                    <a:pt x="529" y="1927"/>
                  </a:lnTo>
                  <a:lnTo>
                    <a:pt x="435" y="1909"/>
                  </a:lnTo>
                  <a:lnTo>
                    <a:pt x="384" y="1875"/>
                  </a:lnTo>
                  <a:lnTo>
                    <a:pt x="131" y="1812"/>
                  </a:lnTo>
                  <a:lnTo>
                    <a:pt x="141" y="1631"/>
                  </a:lnTo>
                  <a:lnTo>
                    <a:pt x="167" y="1601"/>
                  </a:lnTo>
                  <a:lnTo>
                    <a:pt x="187" y="1712"/>
                  </a:lnTo>
                  <a:lnTo>
                    <a:pt x="241" y="1642"/>
                  </a:lnTo>
                  <a:lnTo>
                    <a:pt x="223" y="1589"/>
                  </a:lnTo>
                  <a:lnTo>
                    <a:pt x="219" y="1515"/>
                  </a:lnTo>
                  <a:lnTo>
                    <a:pt x="177" y="1511"/>
                  </a:lnTo>
                  <a:lnTo>
                    <a:pt x="165" y="1458"/>
                  </a:lnTo>
                  <a:lnTo>
                    <a:pt x="173" y="1396"/>
                  </a:lnTo>
                  <a:lnTo>
                    <a:pt x="288" y="1350"/>
                  </a:lnTo>
                  <a:lnTo>
                    <a:pt x="225" y="1318"/>
                  </a:lnTo>
                  <a:lnTo>
                    <a:pt x="163" y="1338"/>
                  </a:lnTo>
                  <a:lnTo>
                    <a:pt x="145" y="1135"/>
                  </a:lnTo>
                  <a:lnTo>
                    <a:pt x="111" y="1014"/>
                  </a:lnTo>
                  <a:lnTo>
                    <a:pt x="103" y="809"/>
                  </a:lnTo>
                  <a:lnTo>
                    <a:pt x="8" y="634"/>
                  </a:lnTo>
                  <a:lnTo>
                    <a:pt x="0" y="330"/>
                  </a:lnTo>
                  <a:close/>
                </a:path>
              </a:pathLst>
            </a:custGeom>
            <a:solidFill>
              <a:srgbClr val="4791E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8" name="Arc 7"/>
          <p:cNvSpPr/>
          <p:nvPr/>
        </p:nvSpPr>
        <p:spPr>
          <a:xfrm rot="20967326">
            <a:off x="1684507" y="2342053"/>
            <a:ext cx="6568008" cy="1293392"/>
          </a:xfrm>
          <a:prstGeom prst="arc">
            <a:avLst>
              <a:gd name="adj1" fmla="val 10745978"/>
              <a:gd name="adj2" fmla="val 12193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27" name="Picture 3" descr="C:\Users\jlancaster\AppData\Local\Microsoft\Windows\Temporary Internet Files\Content.IE5\2LJ2LEAL\MC900363176[1].wmf"/>
          <p:cNvPicPr>
            <a:picLocks noChangeAspect="1" noChangeArrowheads="1"/>
          </p:cNvPicPr>
          <p:nvPr/>
        </p:nvPicPr>
        <p:blipFill>
          <a:blip r:embed="rId4" cstate="print"/>
          <a:srcRect/>
          <a:stretch>
            <a:fillRect/>
          </a:stretch>
        </p:blipFill>
        <p:spPr bwMode="auto">
          <a:xfrm>
            <a:off x="3581400" y="2362200"/>
            <a:ext cx="910911" cy="38618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7620000" cy="5364163"/>
          </a:xfrm>
        </p:spPr>
        <p:txBody>
          <a:bodyPr>
            <a:normAutofit/>
          </a:bodyPr>
          <a:lstStyle/>
          <a:p>
            <a:pPr marL="0" indent="0" algn="ctr">
              <a:buNone/>
            </a:pPr>
            <a:r>
              <a:rPr lang="en-US" sz="3600" b="1" dirty="0"/>
              <a:t>Mr. and Mrs. A and Mr. B formed a corporation with Mrs. A in charge.</a:t>
            </a:r>
          </a:p>
          <a:p>
            <a:pPr marL="0" indent="0" algn="ctr">
              <a:buNone/>
            </a:pPr>
            <a:endParaRPr lang="en-US" sz="3600" b="1" dirty="0"/>
          </a:p>
          <a:p>
            <a:pPr marL="0" indent="0" algn="ctr">
              <a:buNone/>
            </a:pPr>
            <a:r>
              <a:rPr lang="en-US" sz="3600" b="1" dirty="0"/>
              <a:t>The corporation bought Washington properties including the subject commercial/medical building.</a:t>
            </a:r>
          </a:p>
        </p:txBody>
      </p:sp>
    </p:spTree>
    <p:extLst>
      <p:ext uri="{BB962C8B-B14F-4D97-AF65-F5344CB8AC3E}">
        <p14:creationId xmlns:p14="http://schemas.microsoft.com/office/powerpoint/2010/main" val="91894189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b="1" dirty="0"/>
              <a:t>Things you should know (that we found out later) -</a:t>
            </a:r>
          </a:p>
        </p:txBody>
      </p:sp>
      <p:sp>
        <p:nvSpPr>
          <p:cNvPr id="3" name="Content Placeholder 2"/>
          <p:cNvSpPr>
            <a:spLocks noGrp="1"/>
          </p:cNvSpPr>
          <p:nvPr>
            <p:ph idx="1"/>
          </p:nvPr>
        </p:nvSpPr>
        <p:spPr>
          <a:xfrm>
            <a:off x="457200" y="2308389"/>
            <a:ext cx="8229600" cy="4525963"/>
          </a:xfrm>
        </p:spPr>
        <p:txBody>
          <a:bodyPr>
            <a:normAutofit/>
          </a:bodyPr>
          <a:lstStyle/>
          <a:p>
            <a:pPr marL="0" indent="0">
              <a:buNone/>
            </a:pPr>
            <a:r>
              <a:rPr lang="en-US" sz="3600" b="1" dirty="0"/>
              <a:t>Mrs. A and Mr. B were more than just business partners.</a:t>
            </a:r>
          </a:p>
          <a:p>
            <a:pPr marL="0" indent="0">
              <a:lnSpc>
                <a:spcPct val="150000"/>
              </a:lnSpc>
              <a:buNone/>
            </a:pPr>
            <a:r>
              <a:rPr lang="en-US" sz="3600" b="1" dirty="0"/>
              <a:t>Mrs. A and Mr. B are stealing from Mr. A.</a:t>
            </a:r>
          </a:p>
          <a:p>
            <a:pPr marL="0" indent="0">
              <a:lnSpc>
                <a:spcPct val="150000"/>
              </a:lnSpc>
              <a:buNone/>
            </a:pPr>
            <a:r>
              <a:rPr lang="en-US" sz="3600" b="1" dirty="0"/>
              <a:t>Mr. A found out.</a:t>
            </a:r>
          </a:p>
        </p:txBody>
      </p:sp>
    </p:spTree>
    <p:extLst>
      <p:ext uri="{BB962C8B-B14F-4D97-AF65-F5344CB8AC3E}">
        <p14:creationId xmlns:p14="http://schemas.microsoft.com/office/powerpoint/2010/main" val="31029601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0" name="Picture 2"/>
          <p:cNvPicPr>
            <a:picLocks noGrp="1" noChangeAspect="1" noChangeArrowheads="1"/>
          </p:cNvPicPr>
          <p:nvPr>
            <p:ph idx="1"/>
          </p:nvPr>
        </p:nvPicPr>
        <p:blipFill>
          <a:blip r:embed="rId3" cstate="print"/>
          <a:srcRect/>
          <a:stretch>
            <a:fillRect/>
          </a:stretch>
        </p:blipFill>
        <p:spPr bwMode="auto">
          <a:xfrm>
            <a:off x="1704578" y="152400"/>
            <a:ext cx="5153422" cy="666913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9568" t="21239" r="20415" b="66529"/>
          <a:stretch>
            <a:fillRect/>
          </a:stretch>
        </p:blipFill>
        <p:spPr bwMode="auto">
          <a:xfrm>
            <a:off x="43962" y="1219200"/>
            <a:ext cx="9100038" cy="2057400"/>
          </a:xfrm>
          <a:prstGeom prst="rect">
            <a:avLst/>
          </a:prstGeom>
          <a:noFill/>
          <a:ln w="9525">
            <a:noFill/>
            <a:miter lim="800000"/>
            <a:headEnd/>
            <a:tailEnd/>
          </a:ln>
        </p:spPr>
      </p:pic>
      <p:sp>
        <p:nvSpPr>
          <p:cNvPr id="6" name="Line Callout 2 5"/>
          <p:cNvSpPr/>
          <p:nvPr/>
        </p:nvSpPr>
        <p:spPr>
          <a:xfrm>
            <a:off x="838200" y="3505200"/>
            <a:ext cx="8001000" cy="3200400"/>
          </a:xfrm>
          <a:prstGeom prst="borderCallout2">
            <a:avLst>
              <a:gd name="adj1" fmla="val 23650"/>
              <a:gd name="adj2" fmla="val -2078"/>
              <a:gd name="adj3" fmla="val 18750"/>
              <a:gd name="adj4" fmla="val -8625"/>
              <a:gd name="adj5" fmla="val -4568"/>
              <a:gd name="adj6" fmla="val -47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He shall retain bathroom privileges of said dwelling, with the consent of Michelle, as long as he is alcohol free.  If he breaks the condition of no alcohol, he will lose said privileges &amp; no longer have access to said property.</a:t>
            </a:r>
          </a:p>
        </p:txBody>
      </p:sp>
      <p:sp>
        <p:nvSpPr>
          <p:cNvPr id="7" name="Line Callout 2 6"/>
          <p:cNvSpPr/>
          <p:nvPr/>
        </p:nvSpPr>
        <p:spPr>
          <a:xfrm>
            <a:off x="609600" y="3733800"/>
            <a:ext cx="6934200" cy="2057400"/>
          </a:xfrm>
          <a:prstGeom prst="borderCallout2">
            <a:avLst>
              <a:gd name="adj1" fmla="val 37878"/>
              <a:gd name="adj2" fmla="val -2157"/>
              <a:gd name="adj3" fmla="val 19313"/>
              <a:gd name="adj4" fmla="val -7653"/>
              <a:gd name="adj5" fmla="val -24772"/>
              <a:gd name="adj6" fmla="val 2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Stephen will vacate said premises along with all belongings by September 15.</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2000"/>
                                        <p:tgtEl>
                                          <p:spTgt spid="7170"/>
                                        </p:tgtEl>
                                        <p:attrNameLst>
                                          <p:attrName>ppt_w</p:attrName>
                                        </p:attrNameLst>
                                      </p:cBhvr>
                                      <p:tavLst>
                                        <p:tav tm="0">
                                          <p:val>
                                            <p:strVal val="ppt_w"/>
                                          </p:val>
                                        </p:tav>
                                        <p:tav tm="100000">
                                          <p:val>
                                            <p:fltVal val="0"/>
                                          </p:val>
                                        </p:tav>
                                      </p:tavLst>
                                    </p:anim>
                                    <p:anim calcmode="lin" valueType="num">
                                      <p:cBhvr>
                                        <p:cTn id="7" dur="2000"/>
                                        <p:tgtEl>
                                          <p:spTgt spid="7170"/>
                                        </p:tgtEl>
                                        <p:attrNameLst>
                                          <p:attrName>ppt_h</p:attrName>
                                        </p:attrNameLst>
                                      </p:cBhvr>
                                      <p:tavLst>
                                        <p:tav tm="0">
                                          <p:val>
                                            <p:strVal val="ppt_h"/>
                                          </p:val>
                                        </p:tav>
                                        <p:tav tm="100000">
                                          <p:val>
                                            <p:fltVal val="0"/>
                                          </p:val>
                                        </p:tav>
                                      </p:tavLst>
                                    </p:anim>
                                    <p:animEffect transition="out" filter="fade">
                                      <p:cBhvr>
                                        <p:cTn id="8" dur="2000"/>
                                        <p:tgtEl>
                                          <p:spTgt spid="7170"/>
                                        </p:tgtEl>
                                      </p:cBhvr>
                                    </p:animEffect>
                                    <p:set>
                                      <p:cBhvr>
                                        <p:cTn id="9" dur="1" fill="hold">
                                          <p:stCondLst>
                                            <p:cond delay="1999"/>
                                          </p:stCondLst>
                                        </p:cTn>
                                        <p:tgtEl>
                                          <p:spTgt spid="7170"/>
                                        </p:tgtEl>
                                        <p:attrNameLst>
                                          <p:attrName>style.visibility</p:attrName>
                                        </p:attrNameLst>
                                      </p:cBhvr>
                                      <p:to>
                                        <p:strVal val="hidden"/>
                                      </p:to>
                                    </p:set>
                                  </p:childTnLst>
                                </p:cTn>
                              </p:par>
                              <p:par>
                                <p:cTn id="10" presetID="53"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par>
                          <p:cTn id="15" fill="hold">
                            <p:stCondLst>
                              <p:cond delay="2000"/>
                            </p:stCondLst>
                            <p:childTnLst>
                              <p:par>
                                <p:cTn id="16" presetID="47" presetClass="entr" presetSubtype="0" fill="hold" grpId="0" nodeType="after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xit" presetSubtype="16" fill="hold" grpId="1" nodeType="clickEffect">
                                  <p:stCondLst>
                                    <p:cond delay="0"/>
                                  </p:stCondLst>
                                  <p:childTnLst>
                                    <p:animEffect transition="out" filter="box(in)">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4" presetClass="entr" presetSubtype="32"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ox(ou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219200" y="2209800"/>
            <a:ext cx="6553200" cy="5791200"/>
            <a:chOff x="1219200" y="2209800"/>
            <a:chExt cx="6553200" cy="5791200"/>
          </a:xfrm>
        </p:grpSpPr>
        <p:grpSp>
          <p:nvGrpSpPr>
            <p:cNvPr id="16" name="Group 15"/>
            <p:cNvGrpSpPr/>
            <p:nvPr/>
          </p:nvGrpSpPr>
          <p:grpSpPr>
            <a:xfrm>
              <a:off x="1219200" y="2209800"/>
              <a:ext cx="6553200" cy="5791200"/>
              <a:chOff x="1219200" y="2209800"/>
              <a:chExt cx="6553200" cy="5791200"/>
            </a:xfrm>
          </p:grpSpPr>
          <p:sp>
            <p:nvSpPr>
              <p:cNvPr id="4107" name="AutoShape 11"/>
              <p:cNvSpPr>
                <a:spLocks noChangeAspect="1" noChangeArrowheads="1" noTextEdit="1"/>
              </p:cNvSpPr>
              <p:nvPr/>
            </p:nvSpPr>
            <p:spPr bwMode="auto">
              <a:xfrm>
                <a:off x="1219200" y="2209800"/>
                <a:ext cx="65532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44" name="Freeform 48"/>
              <p:cNvSpPr>
                <a:spLocks/>
              </p:cNvSpPr>
              <p:nvPr/>
            </p:nvSpPr>
            <p:spPr bwMode="auto">
              <a:xfrm>
                <a:off x="1219200" y="2209800"/>
                <a:ext cx="6553200" cy="4505511"/>
              </a:xfrm>
              <a:custGeom>
                <a:avLst/>
                <a:gdLst/>
                <a:ahLst/>
                <a:cxnLst>
                  <a:cxn ang="0">
                    <a:pos x="736" y="567"/>
                  </a:cxn>
                  <a:cxn ang="0">
                    <a:pos x="1004" y="835"/>
                  </a:cxn>
                  <a:cxn ang="0">
                    <a:pos x="952" y="1024"/>
                  </a:cxn>
                  <a:cxn ang="0">
                    <a:pos x="1058" y="1116"/>
                  </a:cxn>
                  <a:cxn ang="0">
                    <a:pos x="1111" y="956"/>
                  </a:cxn>
                  <a:cxn ang="0">
                    <a:pos x="1179" y="797"/>
                  </a:cxn>
                  <a:cxn ang="0">
                    <a:pos x="1034" y="360"/>
                  </a:cxn>
                  <a:cxn ang="0">
                    <a:pos x="1087" y="217"/>
                  </a:cxn>
                  <a:cxn ang="0">
                    <a:pos x="974" y="0"/>
                  </a:cxn>
                  <a:cxn ang="0">
                    <a:pos x="994" y="0"/>
                  </a:cxn>
                  <a:cxn ang="0">
                    <a:pos x="1044" y="2"/>
                  </a:cxn>
                  <a:cxn ang="0">
                    <a:pos x="1127" y="8"/>
                  </a:cxn>
                  <a:cxn ang="0">
                    <a:pos x="1251" y="14"/>
                  </a:cxn>
                  <a:cxn ang="0">
                    <a:pos x="1414" y="22"/>
                  </a:cxn>
                  <a:cxn ang="0">
                    <a:pos x="1624" y="34"/>
                  </a:cxn>
                  <a:cxn ang="0">
                    <a:pos x="1885" y="48"/>
                  </a:cxn>
                  <a:cxn ang="0">
                    <a:pos x="2199" y="66"/>
                  </a:cxn>
                  <a:cxn ang="0">
                    <a:pos x="2366" y="74"/>
                  </a:cxn>
                  <a:cxn ang="0">
                    <a:pos x="2523" y="82"/>
                  </a:cxn>
                  <a:cxn ang="0">
                    <a:pos x="2670" y="87"/>
                  </a:cxn>
                  <a:cxn ang="0">
                    <a:pos x="2809" y="93"/>
                  </a:cxn>
                  <a:cxn ang="0">
                    <a:pos x="2938" y="97"/>
                  </a:cxn>
                  <a:cxn ang="0">
                    <a:pos x="3060" y="101"/>
                  </a:cxn>
                  <a:cxn ang="0">
                    <a:pos x="3169" y="103"/>
                  </a:cxn>
                  <a:cxn ang="0">
                    <a:pos x="3270" y="105"/>
                  </a:cxn>
                  <a:cxn ang="0">
                    <a:pos x="3360" y="107"/>
                  </a:cxn>
                  <a:cxn ang="0">
                    <a:pos x="3439" y="107"/>
                  </a:cxn>
                  <a:cxn ang="0">
                    <a:pos x="3507" y="107"/>
                  </a:cxn>
                  <a:cxn ang="0">
                    <a:pos x="3565" y="107"/>
                  </a:cxn>
                  <a:cxn ang="0">
                    <a:pos x="3610" y="107"/>
                  </a:cxn>
                  <a:cxn ang="0">
                    <a:pos x="3646" y="107"/>
                  </a:cxn>
                  <a:cxn ang="0">
                    <a:pos x="3668" y="107"/>
                  </a:cxn>
                  <a:cxn ang="0">
                    <a:pos x="3680" y="107"/>
                  </a:cxn>
                  <a:cxn ang="0">
                    <a:pos x="3630" y="2034"/>
                  </a:cxn>
                  <a:cxn ang="0">
                    <a:pos x="3628" y="2191"/>
                  </a:cxn>
                  <a:cxn ang="0">
                    <a:pos x="2539" y="2207"/>
                  </a:cxn>
                  <a:cxn ang="0">
                    <a:pos x="2334" y="2213"/>
                  </a:cxn>
                  <a:cxn ang="0">
                    <a:pos x="2151" y="2249"/>
                  </a:cxn>
                  <a:cxn ang="0">
                    <a:pos x="1734" y="2309"/>
                  </a:cxn>
                  <a:cxn ang="0">
                    <a:pos x="1463" y="2336"/>
                  </a:cxn>
                  <a:cxn ang="0">
                    <a:pos x="1062" y="2362"/>
                  </a:cxn>
                  <a:cxn ang="0">
                    <a:pos x="696" y="2346"/>
                  </a:cxn>
                  <a:cxn ang="0">
                    <a:pos x="666" y="2026"/>
                  </a:cxn>
                  <a:cxn ang="0">
                    <a:pos x="435" y="1909"/>
                  </a:cxn>
                  <a:cxn ang="0">
                    <a:pos x="131" y="1812"/>
                  </a:cxn>
                  <a:cxn ang="0">
                    <a:pos x="167" y="1601"/>
                  </a:cxn>
                  <a:cxn ang="0">
                    <a:pos x="241" y="1642"/>
                  </a:cxn>
                  <a:cxn ang="0">
                    <a:pos x="219" y="1515"/>
                  </a:cxn>
                  <a:cxn ang="0">
                    <a:pos x="165" y="1458"/>
                  </a:cxn>
                  <a:cxn ang="0">
                    <a:pos x="288" y="1350"/>
                  </a:cxn>
                  <a:cxn ang="0">
                    <a:pos x="163" y="1338"/>
                  </a:cxn>
                  <a:cxn ang="0">
                    <a:pos x="111" y="1014"/>
                  </a:cxn>
                  <a:cxn ang="0">
                    <a:pos x="8" y="634"/>
                  </a:cxn>
                </a:cxnLst>
                <a:rect l="0" t="0" r="r" b="b"/>
                <a:pathLst>
                  <a:path w="3680" h="2418">
                    <a:moveTo>
                      <a:pt x="0" y="330"/>
                    </a:moveTo>
                    <a:lnTo>
                      <a:pt x="736" y="567"/>
                    </a:lnTo>
                    <a:lnTo>
                      <a:pt x="934" y="599"/>
                    </a:lnTo>
                    <a:lnTo>
                      <a:pt x="1004" y="835"/>
                    </a:lnTo>
                    <a:lnTo>
                      <a:pt x="940" y="964"/>
                    </a:lnTo>
                    <a:lnTo>
                      <a:pt x="952" y="1024"/>
                    </a:lnTo>
                    <a:lnTo>
                      <a:pt x="964" y="1223"/>
                    </a:lnTo>
                    <a:lnTo>
                      <a:pt x="1058" y="1116"/>
                    </a:lnTo>
                    <a:lnTo>
                      <a:pt x="1072" y="960"/>
                    </a:lnTo>
                    <a:lnTo>
                      <a:pt x="1111" y="956"/>
                    </a:lnTo>
                    <a:lnTo>
                      <a:pt x="1135" y="813"/>
                    </a:lnTo>
                    <a:lnTo>
                      <a:pt x="1179" y="797"/>
                    </a:lnTo>
                    <a:lnTo>
                      <a:pt x="1189" y="738"/>
                    </a:lnTo>
                    <a:lnTo>
                      <a:pt x="1034" y="360"/>
                    </a:lnTo>
                    <a:lnTo>
                      <a:pt x="1074" y="360"/>
                    </a:lnTo>
                    <a:lnTo>
                      <a:pt x="1087" y="217"/>
                    </a:lnTo>
                    <a:lnTo>
                      <a:pt x="982" y="169"/>
                    </a:lnTo>
                    <a:lnTo>
                      <a:pt x="974" y="0"/>
                    </a:lnTo>
                    <a:lnTo>
                      <a:pt x="980" y="0"/>
                    </a:lnTo>
                    <a:lnTo>
                      <a:pt x="994" y="0"/>
                    </a:lnTo>
                    <a:lnTo>
                      <a:pt x="1014" y="2"/>
                    </a:lnTo>
                    <a:lnTo>
                      <a:pt x="1044" y="2"/>
                    </a:lnTo>
                    <a:lnTo>
                      <a:pt x="1082" y="4"/>
                    </a:lnTo>
                    <a:lnTo>
                      <a:pt x="1127" y="8"/>
                    </a:lnTo>
                    <a:lnTo>
                      <a:pt x="1185" y="10"/>
                    </a:lnTo>
                    <a:lnTo>
                      <a:pt x="1251" y="14"/>
                    </a:lnTo>
                    <a:lnTo>
                      <a:pt x="1326" y="18"/>
                    </a:lnTo>
                    <a:lnTo>
                      <a:pt x="1414" y="22"/>
                    </a:lnTo>
                    <a:lnTo>
                      <a:pt x="1513" y="28"/>
                    </a:lnTo>
                    <a:lnTo>
                      <a:pt x="1624" y="34"/>
                    </a:lnTo>
                    <a:lnTo>
                      <a:pt x="1748" y="40"/>
                    </a:lnTo>
                    <a:lnTo>
                      <a:pt x="1885" y="48"/>
                    </a:lnTo>
                    <a:lnTo>
                      <a:pt x="2036" y="56"/>
                    </a:lnTo>
                    <a:lnTo>
                      <a:pt x="2199" y="66"/>
                    </a:lnTo>
                    <a:lnTo>
                      <a:pt x="2282" y="70"/>
                    </a:lnTo>
                    <a:lnTo>
                      <a:pt x="2366" y="74"/>
                    </a:lnTo>
                    <a:lnTo>
                      <a:pt x="2445" y="78"/>
                    </a:lnTo>
                    <a:lnTo>
                      <a:pt x="2523" y="82"/>
                    </a:lnTo>
                    <a:lnTo>
                      <a:pt x="2598" y="86"/>
                    </a:lnTo>
                    <a:lnTo>
                      <a:pt x="2670" y="87"/>
                    </a:lnTo>
                    <a:lnTo>
                      <a:pt x="2742" y="91"/>
                    </a:lnTo>
                    <a:lnTo>
                      <a:pt x="2809" y="93"/>
                    </a:lnTo>
                    <a:lnTo>
                      <a:pt x="2875" y="95"/>
                    </a:lnTo>
                    <a:lnTo>
                      <a:pt x="2938" y="97"/>
                    </a:lnTo>
                    <a:lnTo>
                      <a:pt x="3000" y="99"/>
                    </a:lnTo>
                    <a:lnTo>
                      <a:pt x="3060" y="101"/>
                    </a:lnTo>
                    <a:lnTo>
                      <a:pt x="3115" y="101"/>
                    </a:lnTo>
                    <a:lnTo>
                      <a:pt x="3169" y="103"/>
                    </a:lnTo>
                    <a:lnTo>
                      <a:pt x="3221" y="103"/>
                    </a:lnTo>
                    <a:lnTo>
                      <a:pt x="3270" y="105"/>
                    </a:lnTo>
                    <a:lnTo>
                      <a:pt x="3316" y="105"/>
                    </a:lnTo>
                    <a:lnTo>
                      <a:pt x="3360" y="107"/>
                    </a:lnTo>
                    <a:lnTo>
                      <a:pt x="3400" y="107"/>
                    </a:lnTo>
                    <a:lnTo>
                      <a:pt x="3439" y="107"/>
                    </a:lnTo>
                    <a:lnTo>
                      <a:pt x="3475" y="107"/>
                    </a:lnTo>
                    <a:lnTo>
                      <a:pt x="3507" y="107"/>
                    </a:lnTo>
                    <a:lnTo>
                      <a:pt x="3537" y="107"/>
                    </a:lnTo>
                    <a:lnTo>
                      <a:pt x="3565" y="107"/>
                    </a:lnTo>
                    <a:lnTo>
                      <a:pt x="3589" y="107"/>
                    </a:lnTo>
                    <a:lnTo>
                      <a:pt x="3610" y="107"/>
                    </a:lnTo>
                    <a:lnTo>
                      <a:pt x="3630" y="107"/>
                    </a:lnTo>
                    <a:lnTo>
                      <a:pt x="3646" y="107"/>
                    </a:lnTo>
                    <a:lnTo>
                      <a:pt x="3658" y="107"/>
                    </a:lnTo>
                    <a:lnTo>
                      <a:pt x="3668" y="107"/>
                    </a:lnTo>
                    <a:lnTo>
                      <a:pt x="3676" y="107"/>
                    </a:lnTo>
                    <a:lnTo>
                      <a:pt x="3680" y="107"/>
                    </a:lnTo>
                    <a:lnTo>
                      <a:pt x="3587" y="1985"/>
                    </a:lnTo>
                    <a:lnTo>
                      <a:pt x="3630" y="2034"/>
                    </a:lnTo>
                    <a:lnTo>
                      <a:pt x="3612" y="2154"/>
                    </a:lnTo>
                    <a:lnTo>
                      <a:pt x="3628" y="2191"/>
                    </a:lnTo>
                    <a:lnTo>
                      <a:pt x="2610" y="2169"/>
                    </a:lnTo>
                    <a:lnTo>
                      <a:pt x="2539" y="2207"/>
                    </a:lnTo>
                    <a:lnTo>
                      <a:pt x="2437" y="2211"/>
                    </a:lnTo>
                    <a:lnTo>
                      <a:pt x="2334" y="2213"/>
                    </a:lnTo>
                    <a:lnTo>
                      <a:pt x="2227" y="2255"/>
                    </a:lnTo>
                    <a:lnTo>
                      <a:pt x="2151" y="2249"/>
                    </a:lnTo>
                    <a:lnTo>
                      <a:pt x="1972" y="2332"/>
                    </a:lnTo>
                    <a:lnTo>
                      <a:pt x="1734" y="2309"/>
                    </a:lnTo>
                    <a:lnTo>
                      <a:pt x="1517" y="2384"/>
                    </a:lnTo>
                    <a:lnTo>
                      <a:pt x="1463" y="2336"/>
                    </a:lnTo>
                    <a:lnTo>
                      <a:pt x="1173" y="2323"/>
                    </a:lnTo>
                    <a:lnTo>
                      <a:pt x="1062" y="2362"/>
                    </a:lnTo>
                    <a:lnTo>
                      <a:pt x="893" y="2418"/>
                    </a:lnTo>
                    <a:lnTo>
                      <a:pt x="696" y="2346"/>
                    </a:lnTo>
                    <a:lnTo>
                      <a:pt x="686" y="2078"/>
                    </a:lnTo>
                    <a:lnTo>
                      <a:pt x="666" y="2026"/>
                    </a:lnTo>
                    <a:lnTo>
                      <a:pt x="529" y="1927"/>
                    </a:lnTo>
                    <a:lnTo>
                      <a:pt x="435" y="1909"/>
                    </a:lnTo>
                    <a:lnTo>
                      <a:pt x="384" y="1875"/>
                    </a:lnTo>
                    <a:lnTo>
                      <a:pt x="131" y="1812"/>
                    </a:lnTo>
                    <a:lnTo>
                      <a:pt x="141" y="1631"/>
                    </a:lnTo>
                    <a:lnTo>
                      <a:pt x="167" y="1601"/>
                    </a:lnTo>
                    <a:lnTo>
                      <a:pt x="187" y="1712"/>
                    </a:lnTo>
                    <a:lnTo>
                      <a:pt x="241" y="1642"/>
                    </a:lnTo>
                    <a:lnTo>
                      <a:pt x="223" y="1589"/>
                    </a:lnTo>
                    <a:lnTo>
                      <a:pt x="219" y="1515"/>
                    </a:lnTo>
                    <a:lnTo>
                      <a:pt x="177" y="1511"/>
                    </a:lnTo>
                    <a:lnTo>
                      <a:pt x="165" y="1458"/>
                    </a:lnTo>
                    <a:lnTo>
                      <a:pt x="173" y="1396"/>
                    </a:lnTo>
                    <a:lnTo>
                      <a:pt x="288" y="1350"/>
                    </a:lnTo>
                    <a:lnTo>
                      <a:pt x="225" y="1318"/>
                    </a:lnTo>
                    <a:lnTo>
                      <a:pt x="163" y="1338"/>
                    </a:lnTo>
                    <a:lnTo>
                      <a:pt x="145" y="1135"/>
                    </a:lnTo>
                    <a:lnTo>
                      <a:pt x="111" y="1014"/>
                    </a:lnTo>
                    <a:lnTo>
                      <a:pt x="103" y="809"/>
                    </a:lnTo>
                    <a:lnTo>
                      <a:pt x="8" y="634"/>
                    </a:lnTo>
                    <a:lnTo>
                      <a:pt x="0" y="330"/>
                    </a:lnTo>
                    <a:close/>
                  </a:path>
                </a:pathLst>
              </a:custGeom>
              <a:solidFill>
                <a:srgbClr val="4791E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5" name="5-Point Star 54"/>
            <p:cNvSpPr/>
            <p:nvPr/>
          </p:nvSpPr>
          <p:spPr>
            <a:xfrm>
              <a:off x="3200400" y="3657600"/>
              <a:ext cx="6096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4038600" y="3276600"/>
              <a:ext cx="3505200" cy="1754326"/>
            </a:xfrm>
            <a:prstGeom prst="rect">
              <a:avLst/>
            </a:prstGeom>
            <a:noFill/>
          </p:spPr>
          <p:txBody>
            <a:bodyPr wrap="square" rtlCol="0">
              <a:spAutoFit/>
            </a:bodyPr>
            <a:lstStyle/>
            <a:p>
              <a:r>
                <a:rPr lang="en-US" sz="3600" b="1" dirty="0">
                  <a:solidFill>
                    <a:srgbClr val="FFFF00"/>
                  </a:solidFill>
                </a:rPr>
                <a:t>KING COUNTY SUPERIOR COURT</a:t>
              </a:r>
            </a:p>
          </p:txBody>
        </p:sp>
      </p:grpSp>
      <p:sp>
        <p:nvSpPr>
          <p:cNvPr id="10" name="Title 9"/>
          <p:cNvSpPr>
            <a:spLocks noGrp="1"/>
          </p:cNvSpPr>
          <p:nvPr>
            <p:ph type="title"/>
          </p:nvPr>
        </p:nvSpPr>
        <p:spPr/>
        <p:txBody>
          <a:bodyPr>
            <a:normAutofit fontScale="90000"/>
          </a:bodyPr>
          <a:lstStyle/>
          <a:p>
            <a:r>
              <a:rPr lang="en-US" b="1" dirty="0"/>
              <a:t>Lawsuit is filed</a:t>
            </a:r>
            <a:br>
              <a:rPr lang="en-US" b="1" dirty="0"/>
            </a:br>
            <a:r>
              <a:rPr lang="en-US" b="1" dirty="0"/>
              <a:t>Lis Pendens Recorded</a:t>
            </a:r>
            <a:endParaRPr lang="en-US" dirty="0"/>
          </a:p>
        </p:txBody>
      </p:sp>
      <p:grpSp>
        <p:nvGrpSpPr>
          <p:cNvPr id="15" name="Group 14"/>
          <p:cNvGrpSpPr/>
          <p:nvPr/>
        </p:nvGrpSpPr>
        <p:grpSpPr>
          <a:xfrm>
            <a:off x="-5791200" y="3505200"/>
            <a:ext cx="6019800" cy="6312840"/>
            <a:chOff x="-5791200" y="3505200"/>
            <a:chExt cx="6019800" cy="6312840"/>
          </a:xfrm>
        </p:grpSpPr>
        <p:pic>
          <p:nvPicPr>
            <p:cNvPr id="11" name="Picture 5" descr="C:\Users\jlancaster\AppData\Local\Microsoft\Windows\Temporary Internet Files\Content.IE5\Z8OW89H3\MC900046062[1].wmf"/>
            <p:cNvPicPr>
              <a:picLocks noChangeAspect="1" noChangeArrowheads="1"/>
            </p:cNvPicPr>
            <p:nvPr/>
          </p:nvPicPr>
          <p:blipFill>
            <a:blip r:embed="rId3" cstate="print"/>
            <a:srcRect/>
            <a:stretch>
              <a:fillRect/>
            </a:stretch>
          </p:blipFill>
          <p:spPr bwMode="auto">
            <a:xfrm>
              <a:off x="-5791200" y="3505200"/>
              <a:ext cx="4724400" cy="6312840"/>
            </a:xfrm>
            <a:prstGeom prst="rect">
              <a:avLst/>
            </a:prstGeom>
            <a:noFill/>
          </p:spPr>
        </p:pic>
        <p:sp>
          <p:nvSpPr>
            <p:cNvPr id="12" name="5-Point Star 11"/>
            <p:cNvSpPr/>
            <p:nvPr/>
          </p:nvSpPr>
          <p:spPr>
            <a:xfrm>
              <a:off x="-2362200" y="6096000"/>
              <a:ext cx="533400" cy="457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981200" y="6400800"/>
              <a:ext cx="2209800" cy="1754326"/>
            </a:xfrm>
            <a:prstGeom prst="rect">
              <a:avLst/>
            </a:prstGeom>
            <a:noFill/>
          </p:spPr>
          <p:txBody>
            <a:bodyPr wrap="square" rtlCol="0">
              <a:spAutoFit/>
            </a:bodyPr>
            <a:lstStyle/>
            <a:p>
              <a:r>
                <a:rPr lang="en-US" sz="3600" b="1" dirty="0"/>
                <a:t>TOKYO DIVORCE COURT</a:t>
              </a:r>
            </a:p>
          </p:txBody>
        </p:sp>
      </p:grpSp>
      <p:sp>
        <p:nvSpPr>
          <p:cNvPr id="2" name="TextBox 1"/>
          <p:cNvSpPr txBox="1"/>
          <p:nvPr/>
        </p:nvSpPr>
        <p:spPr>
          <a:xfrm>
            <a:off x="7086600" y="2722602"/>
            <a:ext cx="2362200" cy="2308324"/>
          </a:xfrm>
          <a:prstGeom prst="rect">
            <a:avLst/>
          </a:prstGeom>
          <a:noFill/>
        </p:spPr>
        <p:txBody>
          <a:bodyPr wrap="square" rtlCol="0">
            <a:spAutoFit/>
          </a:bodyPr>
          <a:lstStyle/>
          <a:p>
            <a:r>
              <a:rPr lang="en-US" sz="3600" b="1" dirty="0"/>
              <a:t>King County Case Put “On Hold”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0-ppt_h/2"/>
                                          </p:val>
                                        </p:tav>
                                      </p:tavLst>
                                    </p:anim>
                                    <p:set>
                                      <p:cBhvr>
                                        <p:cTn id="8" dur="1" fill="hold">
                                          <p:stCondLst>
                                            <p:cond delay="499"/>
                                          </p:stCondLst>
                                        </p:cTn>
                                        <p:tgtEl>
                                          <p:spTgt spid="10"/>
                                        </p:tgtEl>
                                        <p:attrNameLst>
                                          <p:attrName>style.visibility</p:attrName>
                                        </p:attrNameLst>
                                      </p:cBhvr>
                                      <p:to>
                                        <p:strVal val="hidden"/>
                                      </p:to>
                                    </p:set>
                                  </p:childTnLst>
                                </p:cTn>
                              </p:par>
                              <p:par>
                                <p:cTn id="9" presetID="56" presetClass="path" presetSubtype="0" accel="50000" decel="50000" fill="hold" nodeType="withEffect">
                                  <p:stCondLst>
                                    <p:cond delay="0"/>
                                  </p:stCondLst>
                                  <p:childTnLst>
                                    <p:animMotion origin="layout" path="M -0.05833 -0.00463 L 0.54167 -0.33765 " pathEditMode="relative" rAng="0" ptsTypes="AA">
                                      <p:cBhvr>
                                        <p:cTn id="10" dur="2000" fill="hold"/>
                                        <p:tgtEl>
                                          <p:spTgt spid="15"/>
                                        </p:tgtEl>
                                        <p:attrNameLst>
                                          <p:attrName>ppt_x</p:attrName>
                                          <p:attrName>ppt_y</p:attrName>
                                        </p:attrNameLst>
                                      </p:cBhvr>
                                      <p:rCtr x="30000" y="-16700"/>
                                    </p:animMotion>
                                  </p:childTnLst>
                                </p:cTn>
                              </p:par>
                              <p:par>
                                <p:cTn id="11" presetID="6" presetClass="emph" presetSubtype="0" fill="hold" nodeType="withEffect">
                                  <p:stCondLst>
                                    <p:cond delay="0"/>
                                  </p:stCondLst>
                                  <p:childTnLst>
                                    <p:animScale>
                                      <p:cBhvr>
                                        <p:cTn id="12" dur="2000" fill="hold"/>
                                        <p:tgtEl>
                                          <p:spTgt spid="17"/>
                                        </p:tgtEl>
                                      </p:cBhvr>
                                      <p:by x="25000" y="25000"/>
                                    </p:animScale>
                                  </p:childTnLst>
                                </p:cTn>
                              </p:par>
                              <p:par>
                                <p:cTn id="13" presetID="56" presetClass="path" presetSubtype="0" accel="50000" decel="50000" fill="hold" nodeType="withEffect">
                                  <p:stCondLst>
                                    <p:cond delay="0"/>
                                  </p:stCondLst>
                                  <p:childTnLst>
                                    <p:animMotion origin="layout" path="M 3.33333E-6 4.21832E-6 L 0.35833 -0.41074 " pathEditMode="relative" rAng="0" ptsTypes="AA">
                                      <p:cBhvr>
                                        <p:cTn id="14" dur="2000" fill="hold"/>
                                        <p:tgtEl>
                                          <p:spTgt spid="17"/>
                                        </p:tgtEl>
                                        <p:attrNameLst>
                                          <p:attrName>ppt_x</p:attrName>
                                          <p:attrName>ppt_y</p:attrName>
                                        </p:attrNameLst>
                                      </p:cBhvr>
                                      <p:rCtr x="17900" y="-20500"/>
                                    </p:animMotion>
                                  </p:childTnLst>
                                </p:cTn>
                              </p:par>
                              <p:par>
                                <p:cTn id="15" presetID="10" presetClass="entr" presetSubtype="0" fill="hold" grpId="0" nodeType="withEffect">
                                  <p:stCondLst>
                                    <p:cond delay="20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Users\jlancaster\AppData\Local\Microsoft\Windows\Temporary Internet Files\Content.IE5\Z8OW89H3\MC900046062[1].wmf"/>
          <p:cNvPicPr>
            <a:picLocks noChangeAspect="1" noChangeArrowheads="1"/>
          </p:cNvPicPr>
          <p:nvPr/>
        </p:nvPicPr>
        <p:blipFill>
          <a:blip r:embed="rId3" cstate="print"/>
          <a:srcRect/>
          <a:stretch>
            <a:fillRect/>
          </a:stretch>
        </p:blipFill>
        <p:spPr bwMode="auto">
          <a:xfrm>
            <a:off x="609600" y="201660"/>
            <a:ext cx="6324600" cy="8451059"/>
          </a:xfrm>
          <a:prstGeom prst="rect">
            <a:avLst/>
          </a:prstGeom>
          <a:noFill/>
          <a:effectLst>
            <a:softEdge rad="127000"/>
          </a:effectLst>
        </p:spPr>
      </p:pic>
      <p:sp>
        <p:nvSpPr>
          <p:cNvPr id="8" name="TextBox 7"/>
          <p:cNvSpPr txBox="1"/>
          <p:nvPr/>
        </p:nvSpPr>
        <p:spPr>
          <a:xfrm>
            <a:off x="5715000" y="3886200"/>
            <a:ext cx="2209800" cy="1754326"/>
          </a:xfrm>
          <a:prstGeom prst="rect">
            <a:avLst/>
          </a:prstGeom>
          <a:noFill/>
        </p:spPr>
        <p:txBody>
          <a:bodyPr wrap="square" rtlCol="0">
            <a:spAutoFit/>
          </a:bodyPr>
          <a:lstStyle/>
          <a:p>
            <a:r>
              <a:rPr lang="en-US" sz="3600" b="1" dirty="0">
                <a:solidFill>
                  <a:schemeClr val="bg1">
                    <a:lumMod val="75000"/>
                  </a:schemeClr>
                </a:solidFill>
              </a:rPr>
              <a:t>TOKYO DIVORCE COURT </a:t>
            </a:r>
            <a:endParaRPr lang="en-US" sz="3600" dirty="0">
              <a:solidFill>
                <a:schemeClr val="bg1">
                  <a:lumMod val="75000"/>
                </a:schemeClr>
              </a:solidFill>
            </a:endParaRPr>
          </a:p>
        </p:txBody>
      </p:sp>
      <p:sp>
        <p:nvSpPr>
          <p:cNvPr id="9" name="5-Point Star 8"/>
          <p:cNvSpPr/>
          <p:nvPr/>
        </p:nvSpPr>
        <p:spPr>
          <a:xfrm>
            <a:off x="5334000" y="3657600"/>
            <a:ext cx="381000" cy="304800"/>
          </a:xfrm>
          <a:prstGeom prst="star5">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685800" y="228600"/>
            <a:ext cx="7239000" cy="8451059"/>
            <a:chOff x="685800" y="228600"/>
            <a:chExt cx="7239000" cy="8451059"/>
          </a:xfrm>
        </p:grpSpPr>
        <p:pic>
          <p:nvPicPr>
            <p:cNvPr id="10" name="Picture 5" descr="C:\Users\jlancaster\AppData\Local\Microsoft\Windows\Temporary Internet Files\Content.IE5\Z8OW89H3\MC900046062[1].wmf"/>
            <p:cNvPicPr>
              <a:picLocks noChangeAspect="1" noChangeArrowheads="1"/>
            </p:cNvPicPr>
            <p:nvPr/>
          </p:nvPicPr>
          <p:blipFill>
            <a:blip r:embed="rId3" cstate="print"/>
            <a:srcRect/>
            <a:stretch>
              <a:fillRect/>
            </a:stretch>
          </p:blipFill>
          <p:spPr bwMode="auto">
            <a:xfrm>
              <a:off x="685800" y="228600"/>
              <a:ext cx="6324600" cy="8451059"/>
            </a:xfrm>
            <a:prstGeom prst="rect">
              <a:avLst/>
            </a:prstGeom>
            <a:noFill/>
            <a:effectLst/>
          </p:spPr>
        </p:pic>
        <p:sp>
          <p:nvSpPr>
            <p:cNvPr id="11" name="5-Point Star 10"/>
            <p:cNvSpPr/>
            <p:nvPr/>
          </p:nvSpPr>
          <p:spPr>
            <a:xfrm>
              <a:off x="5334000" y="3657600"/>
              <a:ext cx="381000" cy="3048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715000" y="3886200"/>
              <a:ext cx="2209800" cy="1754326"/>
            </a:xfrm>
            <a:prstGeom prst="rect">
              <a:avLst/>
            </a:prstGeom>
            <a:noFill/>
          </p:spPr>
          <p:txBody>
            <a:bodyPr wrap="square" rtlCol="0">
              <a:spAutoFit/>
            </a:bodyPr>
            <a:lstStyle/>
            <a:p>
              <a:r>
                <a:rPr lang="en-US" sz="3600" b="1" dirty="0"/>
                <a:t>TOKYO DIVORCE COURT </a:t>
              </a:r>
              <a:endParaRPr lang="en-US" sz="3600" dirty="0"/>
            </a:p>
          </p:txBody>
        </p:sp>
      </p:grpSp>
      <p:sp>
        <p:nvSpPr>
          <p:cNvPr id="16" name="TextBox 15"/>
          <p:cNvSpPr txBox="1"/>
          <p:nvPr/>
        </p:nvSpPr>
        <p:spPr>
          <a:xfrm>
            <a:off x="3124200" y="1066800"/>
            <a:ext cx="3352800" cy="769441"/>
          </a:xfrm>
          <a:prstGeom prst="rect">
            <a:avLst/>
          </a:prstGeom>
          <a:noFill/>
        </p:spPr>
        <p:txBody>
          <a:bodyPr wrap="square" rtlCol="0">
            <a:spAutoFit/>
          </a:bodyPr>
          <a:lstStyle/>
          <a:p>
            <a:r>
              <a:rPr lang="en-US" sz="4400" b="1" dirty="0"/>
              <a:t>Mr. A Died</a:t>
            </a:r>
          </a:p>
        </p:txBody>
      </p:sp>
      <p:sp>
        <p:nvSpPr>
          <p:cNvPr id="17" name="TextBox 16"/>
          <p:cNvSpPr txBox="1"/>
          <p:nvPr/>
        </p:nvSpPr>
        <p:spPr>
          <a:xfrm>
            <a:off x="1600200" y="1905000"/>
            <a:ext cx="6553200" cy="769441"/>
          </a:xfrm>
          <a:prstGeom prst="rect">
            <a:avLst/>
          </a:prstGeom>
          <a:noFill/>
        </p:spPr>
        <p:txBody>
          <a:bodyPr wrap="square" rtlCol="0">
            <a:spAutoFit/>
          </a:bodyPr>
          <a:lstStyle/>
          <a:p>
            <a:r>
              <a:rPr lang="en-US" sz="4400" b="1" dirty="0"/>
              <a:t>Mr. A’s Relatives took over</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3"/>
                                        </p:tgtEl>
                                      </p:cBhvr>
                                    </p:animEffect>
                                    <p:set>
                                      <p:cBhvr>
                                        <p:cTn id="7" dur="1" fill="hold">
                                          <p:stCondLst>
                                            <p:cond delay="999"/>
                                          </p:stCondLst>
                                        </p:cTn>
                                        <p:tgtEl>
                                          <p:spTgt spid="1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7 years pass since the action was filed in Washington…</a:t>
            </a:r>
          </a:p>
        </p:txBody>
      </p:sp>
      <p:grpSp>
        <p:nvGrpSpPr>
          <p:cNvPr id="4" name="Group 15"/>
          <p:cNvGrpSpPr/>
          <p:nvPr/>
        </p:nvGrpSpPr>
        <p:grpSpPr>
          <a:xfrm>
            <a:off x="1143000" y="1447800"/>
            <a:ext cx="6553200" cy="5791200"/>
            <a:chOff x="1219200" y="2209800"/>
            <a:chExt cx="6553200" cy="5791200"/>
          </a:xfrm>
        </p:grpSpPr>
        <p:sp>
          <p:nvSpPr>
            <p:cNvPr id="14" name="AutoShape 11"/>
            <p:cNvSpPr>
              <a:spLocks noChangeAspect="1" noChangeArrowheads="1" noTextEdit="1"/>
            </p:cNvSpPr>
            <p:nvPr/>
          </p:nvSpPr>
          <p:spPr bwMode="auto">
            <a:xfrm>
              <a:off x="1219200" y="2209800"/>
              <a:ext cx="65532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48"/>
            <p:cNvSpPr>
              <a:spLocks/>
            </p:cNvSpPr>
            <p:nvPr/>
          </p:nvSpPr>
          <p:spPr bwMode="auto">
            <a:xfrm>
              <a:off x="1219200" y="2209800"/>
              <a:ext cx="6553200" cy="4505511"/>
            </a:xfrm>
            <a:custGeom>
              <a:avLst/>
              <a:gdLst/>
              <a:ahLst/>
              <a:cxnLst>
                <a:cxn ang="0">
                  <a:pos x="736" y="567"/>
                </a:cxn>
                <a:cxn ang="0">
                  <a:pos x="1004" y="835"/>
                </a:cxn>
                <a:cxn ang="0">
                  <a:pos x="952" y="1024"/>
                </a:cxn>
                <a:cxn ang="0">
                  <a:pos x="1058" y="1116"/>
                </a:cxn>
                <a:cxn ang="0">
                  <a:pos x="1111" y="956"/>
                </a:cxn>
                <a:cxn ang="0">
                  <a:pos x="1179" y="797"/>
                </a:cxn>
                <a:cxn ang="0">
                  <a:pos x="1034" y="360"/>
                </a:cxn>
                <a:cxn ang="0">
                  <a:pos x="1087" y="217"/>
                </a:cxn>
                <a:cxn ang="0">
                  <a:pos x="974" y="0"/>
                </a:cxn>
                <a:cxn ang="0">
                  <a:pos x="994" y="0"/>
                </a:cxn>
                <a:cxn ang="0">
                  <a:pos x="1044" y="2"/>
                </a:cxn>
                <a:cxn ang="0">
                  <a:pos x="1127" y="8"/>
                </a:cxn>
                <a:cxn ang="0">
                  <a:pos x="1251" y="14"/>
                </a:cxn>
                <a:cxn ang="0">
                  <a:pos x="1414" y="22"/>
                </a:cxn>
                <a:cxn ang="0">
                  <a:pos x="1624" y="34"/>
                </a:cxn>
                <a:cxn ang="0">
                  <a:pos x="1885" y="48"/>
                </a:cxn>
                <a:cxn ang="0">
                  <a:pos x="2199" y="66"/>
                </a:cxn>
                <a:cxn ang="0">
                  <a:pos x="2366" y="74"/>
                </a:cxn>
                <a:cxn ang="0">
                  <a:pos x="2523" y="82"/>
                </a:cxn>
                <a:cxn ang="0">
                  <a:pos x="2670" y="87"/>
                </a:cxn>
                <a:cxn ang="0">
                  <a:pos x="2809" y="93"/>
                </a:cxn>
                <a:cxn ang="0">
                  <a:pos x="2938" y="97"/>
                </a:cxn>
                <a:cxn ang="0">
                  <a:pos x="3060" y="101"/>
                </a:cxn>
                <a:cxn ang="0">
                  <a:pos x="3169" y="103"/>
                </a:cxn>
                <a:cxn ang="0">
                  <a:pos x="3270" y="105"/>
                </a:cxn>
                <a:cxn ang="0">
                  <a:pos x="3360" y="107"/>
                </a:cxn>
                <a:cxn ang="0">
                  <a:pos x="3439" y="107"/>
                </a:cxn>
                <a:cxn ang="0">
                  <a:pos x="3507" y="107"/>
                </a:cxn>
                <a:cxn ang="0">
                  <a:pos x="3565" y="107"/>
                </a:cxn>
                <a:cxn ang="0">
                  <a:pos x="3610" y="107"/>
                </a:cxn>
                <a:cxn ang="0">
                  <a:pos x="3646" y="107"/>
                </a:cxn>
                <a:cxn ang="0">
                  <a:pos x="3668" y="107"/>
                </a:cxn>
                <a:cxn ang="0">
                  <a:pos x="3680" y="107"/>
                </a:cxn>
                <a:cxn ang="0">
                  <a:pos x="3630" y="2034"/>
                </a:cxn>
                <a:cxn ang="0">
                  <a:pos x="3628" y="2191"/>
                </a:cxn>
                <a:cxn ang="0">
                  <a:pos x="2539" y="2207"/>
                </a:cxn>
                <a:cxn ang="0">
                  <a:pos x="2334" y="2213"/>
                </a:cxn>
                <a:cxn ang="0">
                  <a:pos x="2151" y="2249"/>
                </a:cxn>
                <a:cxn ang="0">
                  <a:pos x="1734" y="2309"/>
                </a:cxn>
                <a:cxn ang="0">
                  <a:pos x="1463" y="2336"/>
                </a:cxn>
                <a:cxn ang="0">
                  <a:pos x="1062" y="2362"/>
                </a:cxn>
                <a:cxn ang="0">
                  <a:pos x="696" y="2346"/>
                </a:cxn>
                <a:cxn ang="0">
                  <a:pos x="666" y="2026"/>
                </a:cxn>
                <a:cxn ang="0">
                  <a:pos x="435" y="1909"/>
                </a:cxn>
                <a:cxn ang="0">
                  <a:pos x="131" y="1812"/>
                </a:cxn>
                <a:cxn ang="0">
                  <a:pos x="167" y="1601"/>
                </a:cxn>
                <a:cxn ang="0">
                  <a:pos x="241" y="1642"/>
                </a:cxn>
                <a:cxn ang="0">
                  <a:pos x="219" y="1515"/>
                </a:cxn>
                <a:cxn ang="0">
                  <a:pos x="165" y="1458"/>
                </a:cxn>
                <a:cxn ang="0">
                  <a:pos x="288" y="1350"/>
                </a:cxn>
                <a:cxn ang="0">
                  <a:pos x="163" y="1338"/>
                </a:cxn>
                <a:cxn ang="0">
                  <a:pos x="111" y="1014"/>
                </a:cxn>
                <a:cxn ang="0">
                  <a:pos x="8" y="634"/>
                </a:cxn>
              </a:cxnLst>
              <a:rect l="0" t="0" r="r" b="b"/>
              <a:pathLst>
                <a:path w="3680" h="2418">
                  <a:moveTo>
                    <a:pt x="0" y="330"/>
                  </a:moveTo>
                  <a:lnTo>
                    <a:pt x="736" y="567"/>
                  </a:lnTo>
                  <a:lnTo>
                    <a:pt x="934" y="599"/>
                  </a:lnTo>
                  <a:lnTo>
                    <a:pt x="1004" y="835"/>
                  </a:lnTo>
                  <a:lnTo>
                    <a:pt x="940" y="964"/>
                  </a:lnTo>
                  <a:lnTo>
                    <a:pt x="952" y="1024"/>
                  </a:lnTo>
                  <a:lnTo>
                    <a:pt x="964" y="1223"/>
                  </a:lnTo>
                  <a:lnTo>
                    <a:pt x="1058" y="1116"/>
                  </a:lnTo>
                  <a:lnTo>
                    <a:pt x="1072" y="960"/>
                  </a:lnTo>
                  <a:lnTo>
                    <a:pt x="1111" y="956"/>
                  </a:lnTo>
                  <a:lnTo>
                    <a:pt x="1135" y="813"/>
                  </a:lnTo>
                  <a:lnTo>
                    <a:pt x="1179" y="797"/>
                  </a:lnTo>
                  <a:lnTo>
                    <a:pt x="1189" y="738"/>
                  </a:lnTo>
                  <a:lnTo>
                    <a:pt x="1034" y="360"/>
                  </a:lnTo>
                  <a:lnTo>
                    <a:pt x="1074" y="360"/>
                  </a:lnTo>
                  <a:lnTo>
                    <a:pt x="1087" y="217"/>
                  </a:lnTo>
                  <a:lnTo>
                    <a:pt x="982" y="169"/>
                  </a:lnTo>
                  <a:lnTo>
                    <a:pt x="974" y="0"/>
                  </a:lnTo>
                  <a:lnTo>
                    <a:pt x="980" y="0"/>
                  </a:lnTo>
                  <a:lnTo>
                    <a:pt x="994" y="0"/>
                  </a:lnTo>
                  <a:lnTo>
                    <a:pt x="1014" y="2"/>
                  </a:lnTo>
                  <a:lnTo>
                    <a:pt x="1044" y="2"/>
                  </a:lnTo>
                  <a:lnTo>
                    <a:pt x="1082" y="4"/>
                  </a:lnTo>
                  <a:lnTo>
                    <a:pt x="1127" y="8"/>
                  </a:lnTo>
                  <a:lnTo>
                    <a:pt x="1185" y="10"/>
                  </a:lnTo>
                  <a:lnTo>
                    <a:pt x="1251" y="14"/>
                  </a:lnTo>
                  <a:lnTo>
                    <a:pt x="1326" y="18"/>
                  </a:lnTo>
                  <a:lnTo>
                    <a:pt x="1414" y="22"/>
                  </a:lnTo>
                  <a:lnTo>
                    <a:pt x="1513" y="28"/>
                  </a:lnTo>
                  <a:lnTo>
                    <a:pt x="1624" y="34"/>
                  </a:lnTo>
                  <a:lnTo>
                    <a:pt x="1748" y="40"/>
                  </a:lnTo>
                  <a:lnTo>
                    <a:pt x="1885" y="48"/>
                  </a:lnTo>
                  <a:lnTo>
                    <a:pt x="2036" y="56"/>
                  </a:lnTo>
                  <a:lnTo>
                    <a:pt x="2199" y="66"/>
                  </a:lnTo>
                  <a:lnTo>
                    <a:pt x="2282" y="70"/>
                  </a:lnTo>
                  <a:lnTo>
                    <a:pt x="2366" y="74"/>
                  </a:lnTo>
                  <a:lnTo>
                    <a:pt x="2445" y="78"/>
                  </a:lnTo>
                  <a:lnTo>
                    <a:pt x="2523" y="82"/>
                  </a:lnTo>
                  <a:lnTo>
                    <a:pt x="2598" y="86"/>
                  </a:lnTo>
                  <a:lnTo>
                    <a:pt x="2670" y="87"/>
                  </a:lnTo>
                  <a:lnTo>
                    <a:pt x="2742" y="91"/>
                  </a:lnTo>
                  <a:lnTo>
                    <a:pt x="2809" y="93"/>
                  </a:lnTo>
                  <a:lnTo>
                    <a:pt x="2875" y="95"/>
                  </a:lnTo>
                  <a:lnTo>
                    <a:pt x="2938" y="97"/>
                  </a:lnTo>
                  <a:lnTo>
                    <a:pt x="3000" y="99"/>
                  </a:lnTo>
                  <a:lnTo>
                    <a:pt x="3060" y="101"/>
                  </a:lnTo>
                  <a:lnTo>
                    <a:pt x="3115" y="101"/>
                  </a:lnTo>
                  <a:lnTo>
                    <a:pt x="3169" y="103"/>
                  </a:lnTo>
                  <a:lnTo>
                    <a:pt x="3221" y="103"/>
                  </a:lnTo>
                  <a:lnTo>
                    <a:pt x="3270" y="105"/>
                  </a:lnTo>
                  <a:lnTo>
                    <a:pt x="3316" y="105"/>
                  </a:lnTo>
                  <a:lnTo>
                    <a:pt x="3360" y="107"/>
                  </a:lnTo>
                  <a:lnTo>
                    <a:pt x="3400" y="107"/>
                  </a:lnTo>
                  <a:lnTo>
                    <a:pt x="3439" y="107"/>
                  </a:lnTo>
                  <a:lnTo>
                    <a:pt x="3475" y="107"/>
                  </a:lnTo>
                  <a:lnTo>
                    <a:pt x="3507" y="107"/>
                  </a:lnTo>
                  <a:lnTo>
                    <a:pt x="3537" y="107"/>
                  </a:lnTo>
                  <a:lnTo>
                    <a:pt x="3565" y="107"/>
                  </a:lnTo>
                  <a:lnTo>
                    <a:pt x="3589" y="107"/>
                  </a:lnTo>
                  <a:lnTo>
                    <a:pt x="3610" y="107"/>
                  </a:lnTo>
                  <a:lnTo>
                    <a:pt x="3630" y="107"/>
                  </a:lnTo>
                  <a:lnTo>
                    <a:pt x="3646" y="107"/>
                  </a:lnTo>
                  <a:lnTo>
                    <a:pt x="3658" y="107"/>
                  </a:lnTo>
                  <a:lnTo>
                    <a:pt x="3668" y="107"/>
                  </a:lnTo>
                  <a:lnTo>
                    <a:pt x="3676" y="107"/>
                  </a:lnTo>
                  <a:lnTo>
                    <a:pt x="3680" y="107"/>
                  </a:lnTo>
                  <a:lnTo>
                    <a:pt x="3587" y="1985"/>
                  </a:lnTo>
                  <a:lnTo>
                    <a:pt x="3630" y="2034"/>
                  </a:lnTo>
                  <a:lnTo>
                    <a:pt x="3612" y="2154"/>
                  </a:lnTo>
                  <a:lnTo>
                    <a:pt x="3628" y="2191"/>
                  </a:lnTo>
                  <a:lnTo>
                    <a:pt x="2610" y="2169"/>
                  </a:lnTo>
                  <a:lnTo>
                    <a:pt x="2539" y="2207"/>
                  </a:lnTo>
                  <a:lnTo>
                    <a:pt x="2437" y="2211"/>
                  </a:lnTo>
                  <a:lnTo>
                    <a:pt x="2334" y="2213"/>
                  </a:lnTo>
                  <a:lnTo>
                    <a:pt x="2227" y="2255"/>
                  </a:lnTo>
                  <a:lnTo>
                    <a:pt x="2151" y="2249"/>
                  </a:lnTo>
                  <a:lnTo>
                    <a:pt x="1972" y="2332"/>
                  </a:lnTo>
                  <a:lnTo>
                    <a:pt x="1734" y="2309"/>
                  </a:lnTo>
                  <a:lnTo>
                    <a:pt x="1517" y="2384"/>
                  </a:lnTo>
                  <a:lnTo>
                    <a:pt x="1463" y="2336"/>
                  </a:lnTo>
                  <a:lnTo>
                    <a:pt x="1173" y="2323"/>
                  </a:lnTo>
                  <a:lnTo>
                    <a:pt x="1062" y="2362"/>
                  </a:lnTo>
                  <a:lnTo>
                    <a:pt x="893" y="2418"/>
                  </a:lnTo>
                  <a:lnTo>
                    <a:pt x="696" y="2346"/>
                  </a:lnTo>
                  <a:lnTo>
                    <a:pt x="686" y="2078"/>
                  </a:lnTo>
                  <a:lnTo>
                    <a:pt x="666" y="2026"/>
                  </a:lnTo>
                  <a:lnTo>
                    <a:pt x="529" y="1927"/>
                  </a:lnTo>
                  <a:lnTo>
                    <a:pt x="435" y="1909"/>
                  </a:lnTo>
                  <a:lnTo>
                    <a:pt x="384" y="1875"/>
                  </a:lnTo>
                  <a:lnTo>
                    <a:pt x="131" y="1812"/>
                  </a:lnTo>
                  <a:lnTo>
                    <a:pt x="141" y="1631"/>
                  </a:lnTo>
                  <a:lnTo>
                    <a:pt x="167" y="1601"/>
                  </a:lnTo>
                  <a:lnTo>
                    <a:pt x="187" y="1712"/>
                  </a:lnTo>
                  <a:lnTo>
                    <a:pt x="241" y="1642"/>
                  </a:lnTo>
                  <a:lnTo>
                    <a:pt x="223" y="1589"/>
                  </a:lnTo>
                  <a:lnTo>
                    <a:pt x="219" y="1515"/>
                  </a:lnTo>
                  <a:lnTo>
                    <a:pt x="177" y="1511"/>
                  </a:lnTo>
                  <a:lnTo>
                    <a:pt x="165" y="1458"/>
                  </a:lnTo>
                  <a:lnTo>
                    <a:pt x="173" y="1396"/>
                  </a:lnTo>
                  <a:lnTo>
                    <a:pt x="288" y="1350"/>
                  </a:lnTo>
                  <a:lnTo>
                    <a:pt x="225" y="1318"/>
                  </a:lnTo>
                  <a:lnTo>
                    <a:pt x="163" y="1338"/>
                  </a:lnTo>
                  <a:lnTo>
                    <a:pt x="145" y="1135"/>
                  </a:lnTo>
                  <a:lnTo>
                    <a:pt x="111" y="1014"/>
                  </a:lnTo>
                  <a:lnTo>
                    <a:pt x="103" y="809"/>
                  </a:lnTo>
                  <a:lnTo>
                    <a:pt x="8" y="634"/>
                  </a:lnTo>
                  <a:lnTo>
                    <a:pt x="0" y="330"/>
                  </a:lnTo>
                  <a:close/>
                </a:path>
              </a:pathLst>
            </a:custGeom>
            <a:solidFill>
              <a:schemeClr val="accent1">
                <a:lumMod val="40000"/>
                <a:lumOff val="60000"/>
              </a:schemeClr>
            </a:solidFill>
            <a:ln w="9525">
              <a:noFill/>
              <a:round/>
              <a:headEnd/>
              <a:tailEnd/>
            </a:ln>
            <a:effectLst>
              <a:softEdge rad="317500"/>
            </a:effectLst>
          </p:spPr>
          <p:txBody>
            <a:bodyPr vert="horz" wrap="square" lIns="91440" tIns="45720" rIns="91440" bIns="45720" numCol="1" anchor="t" anchorCtr="0" compatLnSpc="1">
              <a:prstTxWarp prst="textNoShape">
                <a:avLst/>
              </a:prstTxWarp>
            </a:bodyPr>
            <a:lstStyle/>
            <a:p>
              <a:endParaRPr lang="en-US" dirty="0"/>
            </a:p>
          </p:txBody>
        </p:sp>
      </p:grpSp>
      <p:sp>
        <p:nvSpPr>
          <p:cNvPr id="9" name="Freeform 48"/>
          <p:cNvSpPr>
            <a:spLocks/>
          </p:cNvSpPr>
          <p:nvPr/>
        </p:nvSpPr>
        <p:spPr bwMode="auto">
          <a:xfrm>
            <a:off x="1295400" y="1600200"/>
            <a:ext cx="6553200" cy="4505511"/>
          </a:xfrm>
          <a:custGeom>
            <a:avLst/>
            <a:gdLst/>
            <a:ahLst/>
            <a:cxnLst>
              <a:cxn ang="0">
                <a:pos x="736" y="567"/>
              </a:cxn>
              <a:cxn ang="0">
                <a:pos x="1004" y="835"/>
              </a:cxn>
              <a:cxn ang="0">
                <a:pos x="952" y="1024"/>
              </a:cxn>
              <a:cxn ang="0">
                <a:pos x="1058" y="1116"/>
              </a:cxn>
              <a:cxn ang="0">
                <a:pos x="1111" y="956"/>
              </a:cxn>
              <a:cxn ang="0">
                <a:pos x="1179" y="797"/>
              </a:cxn>
              <a:cxn ang="0">
                <a:pos x="1034" y="360"/>
              </a:cxn>
              <a:cxn ang="0">
                <a:pos x="1087" y="217"/>
              </a:cxn>
              <a:cxn ang="0">
                <a:pos x="974" y="0"/>
              </a:cxn>
              <a:cxn ang="0">
                <a:pos x="994" y="0"/>
              </a:cxn>
              <a:cxn ang="0">
                <a:pos x="1044" y="2"/>
              </a:cxn>
              <a:cxn ang="0">
                <a:pos x="1127" y="8"/>
              </a:cxn>
              <a:cxn ang="0">
                <a:pos x="1251" y="14"/>
              </a:cxn>
              <a:cxn ang="0">
                <a:pos x="1414" y="22"/>
              </a:cxn>
              <a:cxn ang="0">
                <a:pos x="1624" y="34"/>
              </a:cxn>
              <a:cxn ang="0">
                <a:pos x="1885" y="48"/>
              </a:cxn>
              <a:cxn ang="0">
                <a:pos x="2199" y="66"/>
              </a:cxn>
              <a:cxn ang="0">
                <a:pos x="2366" y="74"/>
              </a:cxn>
              <a:cxn ang="0">
                <a:pos x="2523" y="82"/>
              </a:cxn>
              <a:cxn ang="0">
                <a:pos x="2670" y="87"/>
              </a:cxn>
              <a:cxn ang="0">
                <a:pos x="2809" y="93"/>
              </a:cxn>
              <a:cxn ang="0">
                <a:pos x="2938" y="97"/>
              </a:cxn>
              <a:cxn ang="0">
                <a:pos x="3060" y="101"/>
              </a:cxn>
              <a:cxn ang="0">
                <a:pos x="3169" y="103"/>
              </a:cxn>
              <a:cxn ang="0">
                <a:pos x="3270" y="105"/>
              </a:cxn>
              <a:cxn ang="0">
                <a:pos x="3360" y="107"/>
              </a:cxn>
              <a:cxn ang="0">
                <a:pos x="3439" y="107"/>
              </a:cxn>
              <a:cxn ang="0">
                <a:pos x="3507" y="107"/>
              </a:cxn>
              <a:cxn ang="0">
                <a:pos x="3565" y="107"/>
              </a:cxn>
              <a:cxn ang="0">
                <a:pos x="3610" y="107"/>
              </a:cxn>
              <a:cxn ang="0">
                <a:pos x="3646" y="107"/>
              </a:cxn>
              <a:cxn ang="0">
                <a:pos x="3668" y="107"/>
              </a:cxn>
              <a:cxn ang="0">
                <a:pos x="3680" y="107"/>
              </a:cxn>
              <a:cxn ang="0">
                <a:pos x="3630" y="2034"/>
              </a:cxn>
              <a:cxn ang="0">
                <a:pos x="3628" y="2191"/>
              </a:cxn>
              <a:cxn ang="0">
                <a:pos x="2539" y="2207"/>
              </a:cxn>
              <a:cxn ang="0">
                <a:pos x="2334" y="2213"/>
              </a:cxn>
              <a:cxn ang="0">
                <a:pos x="2151" y="2249"/>
              </a:cxn>
              <a:cxn ang="0">
                <a:pos x="1734" y="2309"/>
              </a:cxn>
              <a:cxn ang="0">
                <a:pos x="1463" y="2336"/>
              </a:cxn>
              <a:cxn ang="0">
                <a:pos x="1062" y="2362"/>
              </a:cxn>
              <a:cxn ang="0">
                <a:pos x="696" y="2346"/>
              </a:cxn>
              <a:cxn ang="0">
                <a:pos x="666" y="2026"/>
              </a:cxn>
              <a:cxn ang="0">
                <a:pos x="435" y="1909"/>
              </a:cxn>
              <a:cxn ang="0">
                <a:pos x="131" y="1812"/>
              </a:cxn>
              <a:cxn ang="0">
                <a:pos x="167" y="1601"/>
              </a:cxn>
              <a:cxn ang="0">
                <a:pos x="241" y="1642"/>
              </a:cxn>
              <a:cxn ang="0">
                <a:pos x="219" y="1515"/>
              </a:cxn>
              <a:cxn ang="0">
                <a:pos x="165" y="1458"/>
              </a:cxn>
              <a:cxn ang="0">
                <a:pos x="288" y="1350"/>
              </a:cxn>
              <a:cxn ang="0">
                <a:pos x="163" y="1338"/>
              </a:cxn>
              <a:cxn ang="0">
                <a:pos x="111" y="1014"/>
              </a:cxn>
              <a:cxn ang="0">
                <a:pos x="8" y="634"/>
              </a:cxn>
            </a:cxnLst>
            <a:rect l="0" t="0" r="r" b="b"/>
            <a:pathLst>
              <a:path w="3680" h="2418">
                <a:moveTo>
                  <a:pt x="0" y="330"/>
                </a:moveTo>
                <a:lnTo>
                  <a:pt x="736" y="567"/>
                </a:lnTo>
                <a:lnTo>
                  <a:pt x="934" y="599"/>
                </a:lnTo>
                <a:lnTo>
                  <a:pt x="1004" y="835"/>
                </a:lnTo>
                <a:lnTo>
                  <a:pt x="940" y="964"/>
                </a:lnTo>
                <a:lnTo>
                  <a:pt x="952" y="1024"/>
                </a:lnTo>
                <a:lnTo>
                  <a:pt x="964" y="1223"/>
                </a:lnTo>
                <a:lnTo>
                  <a:pt x="1058" y="1116"/>
                </a:lnTo>
                <a:lnTo>
                  <a:pt x="1072" y="960"/>
                </a:lnTo>
                <a:lnTo>
                  <a:pt x="1111" y="956"/>
                </a:lnTo>
                <a:lnTo>
                  <a:pt x="1135" y="813"/>
                </a:lnTo>
                <a:lnTo>
                  <a:pt x="1179" y="797"/>
                </a:lnTo>
                <a:lnTo>
                  <a:pt x="1189" y="738"/>
                </a:lnTo>
                <a:lnTo>
                  <a:pt x="1034" y="360"/>
                </a:lnTo>
                <a:lnTo>
                  <a:pt x="1074" y="360"/>
                </a:lnTo>
                <a:lnTo>
                  <a:pt x="1087" y="217"/>
                </a:lnTo>
                <a:lnTo>
                  <a:pt x="982" y="169"/>
                </a:lnTo>
                <a:lnTo>
                  <a:pt x="974" y="0"/>
                </a:lnTo>
                <a:lnTo>
                  <a:pt x="980" y="0"/>
                </a:lnTo>
                <a:lnTo>
                  <a:pt x="994" y="0"/>
                </a:lnTo>
                <a:lnTo>
                  <a:pt x="1014" y="2"/>
                </a:lnTo>
                <a:lnTo>
                  <a:pt x="1044" y="2"/>
                </a:lnTo>
                <a:lnTo>
                  <a:pt x="1082" y="4"/>
                </a:lnTo>
                <a:lnTo>
                  <a:pt x="1127" y="8"/>
                </a:lnTo>
                <a:lnTo>
                  <a:pt x="1185" y="10"/>
                </a:lnTo>
                <a:lnTo>
                  <a:pt x="1251" y="14"/>
                </a:lnTo>
                <a:lnTo>
                  <a:pt x="1326" y="18"/>
                </a:lnTo>
                <a:lnTo>
                  <a:pt x="1414" y="22"/>
                </a:lnTo>
                <a:lnTo>
                  <a:pt x="1513" y="28"/>
                </a:lnTo>
                <a:lnTo>
                  <a:pt x="1624" y="34"/>
                </a:lnTo>
                <a:lnTo>
                  <a:pt x="1748" y="40"/>
                </a:lnTo>
                <a:lnTo>
                  <a:pt x="1885" y="48"/>
                </a:lnTo>
                <a:lnTo>
                  <a:pt x="2036" y="56"/>
                </a:lnTo>
                <a:lnTo>
                  <a:pt x="2199" y="66"/>
                </a:lnTo>
                <a:lnTo>
                  <a:pt x="2282" y="70"/>
                </a:lnTo>
                <a:lnTo>
                  <a:pt x="2366" y="74"/>
                </a:lnTo>
                <a:lnTo>
                  <a:pt x="2445" y="78"/>
                </a:lnTo>
                <a:lnTo>
                  <a:pt x="2523" y="82"/>
                </a:lnTo>
                <a:lnTo>
                  <a:pt x="2598" y="86"/>
                </a:lnTo>
                <a:lnTo>
                  <a:pt x="2670" y="87"/>
                </a:lnTo>
                <a:lnTo>
                  <a:pt x="2742" y="91"/>
                </a:lnTo>
                <a:lnTo>
                  <a:pt x="2809" y="93"/>
                </a:lnTo>
                <a:lnTo>
                  <a:pt x="2875" y="95"/>
                </a:lnTo>
                <a:lnTo>
                  <a:pt x="2938" y="97"/>
                </a:lnTo>
                <a:lnTo>
                  <a:pt x="3000" y="99"/>
                </a:lnTo>
                <a:lnTo>
                  <a:pt x="3060" y="101"/>
                </a:lnTo>
                <a:lnTo>
                  <a:pt x="3115" y="101"/>
                </a:lnTo>
                <a:lnTo>
                  <a:pt x="3169" y="103"/>
                </a:lnTo>
                <a:lnTo>
                  <a:pt x="3221" y="103"/>
                </a:lnTo>
                <a:lnTo>
                  <a:pt x="3270" y="105"/>
                </a:lnTo>
                <a:lnTo>
                  <a:pt x="3316" y="105"/>
                </a:lnTo>
                <a:lnTo>
                  <a:pt x="3360" y="107"/>
                </a:lnTo>
                <a:lnTo>
                  <a:pt x="3400" y="107"/>
                </a:lnTo>
                <a:lnTo>
                  <a:pt x="3439" y="107"/>
                </a:lnTo>
                <a:lnTo>
                  <a:pt x="3475" y="107"/>
                </a:lnTo>
                <a:lnTo>
                  <a:pt x="3507" y="107"/>
                </a:lnTo>
                <a:lnTo>
                  <a:pt x="3537" y="107"/>
                </a:lnTo>
                <a:lnTo>
                  <a:pt x="3565" y="107"/>
                </a:lnTo>
                <a:lnTo>
                  <a:pt x="3589" y="107"/>
                </a:lnTo>
                <a:lnTo>
                  <a:pt x="3610" y="107"/>
                </a:lnTo>
                <a:lnTo>
                  <a:pt x="3630" y="107"/>
                </a:lnTo>
                <a:lnTo>
                  <a:pt x="3646" y="107"/>
                </a:lnTo>
                <a:lnTo>
                  <a:pt x="3658" y="107"/>
                </a:lnTo>
                <a:lnTo>
                  <a:pt x="3668" y="107"/>
                </a:lnTo>
                <a:lnTo>
                  <a:pt x="3676" y="107"/>
                </a:lnTo>
                <a:lnTo>
                  <a:pt x="3680" y="107"/>
                </a:lnTo>
                <a:lnTo>
                  <a:pt x="3587" y="1985"/>
                </a:lnTo>
                <a:lnTo>
                  <a:pt x="3630" y="2034"/>
                </a:lnTo>
                <a:lnTo>
                  <a:pt x="3612" y="2154"/>
                </a:lnTo>
                <a:lnTo>
                  <a:pt x="3628" y="2191"/>
                </a:lnTo>
                <a:lnTo>
                  <a:pt x="2610" y="2169"/>
                </a:lnTo>
                <a:lnTo>
                  <a:pt x="2539" y="2207"/>
                </a:lnTo>
                <a:lnTo>
                  <a:pt x="2437" y="2211"/>
                </a:lnTo>
                <a:lnTo>
                  <a:pt x="2334" y="2213"/>
                </a:lnTo>
                <a:lnTo>
                  <a:pt x="2227" y="2255"/>
                </a:lnTo>
                <a:lnTo>
                  <a:pt x="2151" y="2249"/>
                </a:lnTo>
                <a:lnTo>
                  <a:pt x="1972" y="2332"/>
                </a:lnTo>
                <a:lnTo>
                  <a:pt x="1734" y="2309"/>
                </a:lnTo>
                <a:lnTo>
                  <a:pt x="1517" y="2384"/>
                </a:lnTo>
                <a:lnTo>
                  <a:pt x="1463" y="2336"/>
                </a:lnTo>
                <a:lnTo>
                  <a:pt x="1173" y="2323"/>
                </a:lnTo>
                <a:lnTo>
                  <a:pt x="1062" y="2362"/>
                </a:lnTo>
                <a:lnTo>
                  <a:pt x="893" y="2418"/>
                </a:lnTo>
                <a:lnTo>
                  <a:pt x="696" y="2346"/>
                </a:lnTo>
                <a:lnTo>
                  <a:pt x="686" y="2078"/>
                </a:lnTo>
                <a:lnTo>
                  <a:pt x="666" y="2026"/>
                </a:lnTo>
                <a:lnTo>
                  <a:pt x="529" y="1927"/>
                </a:lnTo>
                <a:lnTo>
                  <a:pt x="435" y="1909"/>
                </a:lnTo>
                <a:lnTo>
                  <a:pt x="384" y="1875"/>
                </a:lnTo>
                <a:lnTo>
                  <a:pt x="131" y="1812"/>
                </a:lnTo>
                <a:lnTo>
                  <a:pt x="141" y="1631"/>
                </a:lnTo>
                <a:lnTo>
                  <a:pt x="167" y="1601"/>
                </a:lnTo>
                <a:lnTo>
                  <a:pt x="187" y="1712"/>
                </a:lnTo>
                <a:lnTo>
                  <a:pt x="241" y="1642"/>
                </a:lnTo>
                <a:lnTo>
                  <a:pt x="223" y="1589"/>
                </a:lnTo>
                <a:lnTo>
                  <a:pt x="219" y="1515"/>
                </a:lnTo>
                <a:lnTo>
                  <a:pt x="177" y="1511"/>
                </a:lnTo>
                <a:lnTo>
                  <a:pt x="165" y="1458"/>
                </a:lnTo>
                <a:lnTo>
                  <a:pt x="173" y="1396"/>
                </a:lnTo>
                <a:lnTo>
                  <a:pt x="288" y="1350"/>
                </a:lnTo>
                <a:lnTo>
                  <a:pt x="225" y="1318"/>
                </a:lnTo>
                <a:lnTo>
                  <a:pt x="163" y="1338"/>
                </a:lnTo>
                <a:lnTo>
                  <a:pt x="145" y="1135"/>
                </a:lnTo>
                <a:lnTo>
                  <a:pt x="111" y="1014"/>
                </a:lnTo>
                <a:lnTo>
                  <a:pt x="103" y="809"/>
                </a:lnTo>
                <a:lnTo>
                  <a:pt x="8" y="634"/>
                </a:lnTo>
                <a:lnTo>
                  <a:pt x="0" y="330"/>
                </a:lnTo>
                <a:close/>
              </a:path>
            </a:pathLst>
          </a:custGeom>
          <a:solidFill>
            <a:srgbClr val="4791ED">
              <a:alpha val="34118"/>
            </a:srgb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TextBox 9"/>
          <p:cNvSpPr txBox="1"/>
          <p:nvPr/>
        </p:nvSpPr>
        <p:spPr>
          <a:xfrm>
            <a:off x="830316" y="2209800"/>
            <a:ext cx="8085083" cy="2308324"/>
          </a:xfrm>
          <a:prstGeom prst="rect">
            <a:avLst/>
          </a:prstGeom>
          <a:noFill/>
        </p:spPr>
        <p:txBody>
          <a:bodyPr wrap="square" rtlCol="0">
            <a:spAutoFit/>
          </a:bodyPr>
          <a:lstStyle/>
          <a:p>
            <a:r>
              <a:rPr lang="en-US" sz="3600" b="1" dirty="0"/>
              <a:t>During that time Mrs. A has transferred title of the medical building to her own corporation and then sold the property for $5 million.</a:t>
            </a:r>
          </a:p>
        </p:txBody>
      </p:sp>
      <p:sp>
        <p:nvSpPr>
          <p:cNvPr id="3" name="TextBox 2"/>
          <p:cNvSpPr txBox="1"/>
          <p:nvPr/>
        </p:nvSpPr>
        <p:spPr>
          <a:xfrm>
            <a:off x="914400" y="4495800"/>
            <a:ext cx="7772400" cy="1200329"/>
          </a:xfrm>
          <a:prstGeom prst="rect">
            <a:avLst/>
          </a:prstGeom>
          <a:noFill/>
        </p:spPr>
        <p:txBody>
          <a:bodyPr wrap="square" rtlCol="0">
            <a:spAutoFit/>
          </a:bodyPr>
          <a:lstStyle/>
          <a:p>
            <a:r>
              <a:rPr lang="en-US" sz="3600" b="1" dirty="0"/>
              <a:t>Title is insured free of any mention of  litigation.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en-US" sz="4000" b="1" dirty="0"/>
              <a:t>   The title examiner ignored the lis pendens since it was 7 years old and the property had been transferred to “new” ownership.  </a:t>
            </a:r>
          </a:p>
        </p:txBody>
      </p:sp>
    </p:spTree>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Users\jlancaster\AppData\Local\Microsoft\Windows\Temporary Internet Files\Content.IE5\Z8OW89H3\MC900046062[1].wmf"/>
          <p:cNvPicPr>
            <a:picLocks noChangeAspect="1" noChangeArrowheads="1"/>
          </p:cNvPicPr>
          <p:nvPr/>
        </p:nvPicPr>
        <p:blipFill>
          <a:blip r:embed="rId3" cstate="print"/>
          <a:srcRect/>
          <a:stretch>
            <a:fillRect/>
          </a:stretch>
        </p:blipFill>
        <p:spPr bwMode="auto">
          <a:xfrm>
            <a:off x="609600" y="201660"/>
            <a:ext cx="6324600" cy="8451059"/>
          </a:xfrm>
          <a:prstGeom prst="rect">
            <a:avLst/>
          </a:prstGeom>
          <a:noFill/>
          <a:effectLst>
            <a:softEdge rad="127000"/>
          </a:effectLst>
        </p:spPr>
      </p:pic>
      <p:sp>
        <p:nvSpPr>
          <p:cNvPr id="8" name="TextBox 7"/>
          <p:cNvSpPr txBox="1"/>
          <p:nvPr/>
        </p:nvSpPr>
        <p:spPr>
          <a:xfrm>
            <a:off x="5715000" y="3886200"/>
            <a:ext cx="2209800" cy="1754326"/>
          </a:xfrm>
          <a:prstGeom prst="rect">
            <a:avLst/>
          </a:prstGeom>
          <a:noFill/>
        </p:spPr>
        <p:txBody>
          <a:bodyPr wrap="square" rtlCol="0">
            <a:spAutoFit/>
          </a:bodyPr>
          <a:lstStyle/>
          <a:p>
            <a:r>
              <a:rPr lang="en-US" sz="3600" b="1" dirty="0">
                <a:solidFill>
                  <a:schemeClr val="bg1">
                    <a:lumMod val="75000"/>
                  </a:schemeClr>
                </a:solidFill>
              </a:rPr>
              <a:t>TOKYO DIVORCE COURT </a:t>
            </a:r>
            <a:endParaRPr lang="en-US" sz="3600" dirty="0">
              <a:solidFill>
                <a:schemeClr val="bg1">
                  <a:lumMod val="75000"/>
                </a:schemeClr>
              </a:solidFill>
            </a:endParaRPr>
          </a:p>
        </p:txBody>
      </p:sp>
      <p:sp>
        <p:nvSpPr>
          <p:cNvPr id="9" name="5-Point Star 8"/>
          <p:cNvSpPr/>
          <p:nvPr/>
        </p:nvSpPr>
        <p:spPr>
          <a:xfrm>
            <a:off x="5334000" y="3657600"/>
            <a:ext cx="381000" cy="304800"/>
          </a:xfrm>
          <a:prstGeom prst="star5">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52400" y="2325350"/>
            <a:ext cx="9525000" cy="1446550"/>
          </a:xfrm>
          <a:prstGeom prst="rect">
            <a:avLst/>
          </a:prstGeom>
          <a:noFill/>
        </p:spPr>
        <p:txBody>
          <a:bodyPr wrap="square" rtlCol="0">
            <a:spAutoFit/>
          </a:bodyPr>
          <a:lstStyle/>
          <a:p>
            <a:pPr algn="ctr"/>
            <a:r>
              <a:rPr lang="en-US" sz="4400" b="1" dirty="0"/>
              <a:t>Mr. A’s Relatives eventually won in the Japanese court</a:t>
            </a:r>
          </a:p>
        </p:txBody>
      </p:sp>
    </p:spTree>
    <p:extLst>
      <p:ext uri="{BB962C8B-B14F-4D97-AF65-F5344CB8AC3E}">
        <p14:creationId xmlns:p14="http://schemas.microsoft.com/office/powerpoint/2010/main" val="2750199398"/>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Back to KCSC where title is quieted in Mr. A’s relatives.</a:t>
            </a:r>
          </a:p>
        </p:txBody>
      </p:sp>
      <p:grpSp>
        <p:nvGrpSpPr>
          <p:cNvPr id="10" name="Group 9"/>
          <p:cNvGrpSpPr/>
          <p:nvPr/>
        </p:nvGrpSpPr>
        <p:grpSpPr>
          <a:xfrm>
            <a:off x="1143000" y="1447800"/>
            <a:ext cx="6553200" cy="5791200"/>
            <a:chOff x="1219200" y="2209800"/>
            <a:chExt cx="6553200" cy="5791200"/>
          </a:xfrm>
        </p:grpSpPr>
        <p:grpSp>
          <p:nvGrpSpPr>
            <p:cNvPr id="11" name="Group 15"/>
            <p:cNvGrpSpPr/>
            <p:nvPr/>
          </p:nvGrpSpPr>
          <p:grpSpPr>
            <a:xfrm>
              <a:off x="1219200" y="2209800"/>
              <a:ext cx="6553200" cy="5791200"/>
              <a:chOff x="1219200" y="2209800"/>
              <a:chExt cx="6553200" cy="5791200"/>
            </a:xfrm>
          </p:grpSpPr>
          <p:sp>
            <p:nvSpPr>
              <p:cNvPr id="14" name="AutoShape 11"/>
              <p:cNvSpPr>
                <a:spLocks noChangeAspect="1" noChangeArrowheads="1" noTextEdit="1"/>
              </p:cNvSpPr>
              <p:nvPr/>
            </p:nvSpPr>
            <p:spPr bwMode="auto">
              <a:xfrm>
                <a:off x="1219200" y="2209800"/>
                <a:ext cx="65532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48"/>
              <p:cNvSpPr>
                <a:spLocks/>
              </p:cNvSpPr>
              <p:nvPr/>
            </p:nvSpPr>
            <p:spPr bwMode="auto">
              <a:xfrm>
                <a:off x="1219200" y="2209800"/>
                <a:ext cx="6553200" cy="4505511"/>
              </a:xfrm>
              <a:custGeom>
                <a:avLst/>
                <a:gdLst/>
                <a:ahLst/>
                <a:cxnLst>
                  <a:cxn ang="0">
                    <a:pos x="736" y="567"/>
                  </a:cxn>
                  <a:cxn ang="0">
                    <a:pos x="1004" y="835"/>
                  </a:cxn>
                  <a:cxn ang="0">
                    <a:pos x="952" y="1024"/>
                  </a:cxn>
                  <a:cxn ang="0">
                    <a:pos x="1058" y="1116"/>
                  </a:cxn>
                  <a:cxn ang="0">
                    <a:pos x="1111" y="956"/>
                  </a:cxn>
                  <a:cxn ang="0">
                    <a:pos x="1179" y="797"/>
                  </a:cxn>
                  <a:cxn ang="0">
                    <a:pos x="1034" y="360"/>
                  </a:cxn>
                  <a:cxn ang="0">
                    <a:pos x="1087" y="217"/>
                  </a:cxn>
                  <a:cxn ang="0">
                    <a:pos x="974" y="0"/>
                  </a:cxn>
                  <a:cxn ang="0">
                    <a:pos x="994" y="0"/>
                  </a:cxn>
                  <a:cxn ang="0">
                    <a:pos x="1044" y="2"/>
                  </a:cxn>
                  <a:cxn ang="0">
                    <a:pos x="1127" y="8"/>
                  </a:cxn>
                  <a:cxn ang="0">
                    <a:pos x="1251" y="14"/>
                  </a:cxn>
                  <a:cxn ang="0">
                    <a:pos x="1414" y="22"/>
                  </a:cxn>
                  <a:cxn ang="0">
                    <a:pos x="1624" y="34"/>
                  </a:cxn>
                  <a:cxn ang="0">
                    <a:pos x="1885" y="48"/>
                  </a:cxn>
                  <a:cxn ang="0">
                    <a:pos x="2199" y="66"/>
                  </a:cxn>
                  <a:cxn ang="0">
                    <a:pos x="2366" y="74"/>
                  </a:cxn>
                  <a:cxn ang="0">
                    <a:pos x="2523" y="82"/>
                  </a:cxn>
                  <a:cxn ang="0">
                    <a:pos x="2670" y="87"/>
                  </a:cxn>
                  <a:cxn ang="0">
                    <a:pos x="2809" y="93"/>
                  </a:cxn>
                  <a:cxn ang="0">
                    <a:pos x="2938" y="97"/>
                  </a:cxn>
                  <a:cxn ang="0">
                    <a:pos x="3060" y="101"/>
                  </a:cxn>
                  <a:cxn ang="0">
                    <a:pos x="3169" y="103"/>
                  </a:cxn>
                  <a:cxn ang="0">
                    <a:pos x="3270" y="105"/>
                  </a:cxn>
                  <a:cxn ang="0">
                    <a:pos x="3360" y="107"/>
                  </a:cxn>
                  <a:cxn ang="0">
                    <a:pos x="3439" y="107"/>
                  </a:cxn>
                  <a:cxn ang="0">
                    <a:pos x="3507" y="107"/>
                  </a:cxn>
                  <a:cxn ang="0">
                    <a:pos x="3565" y="107"/>
                  </a:cxn>
                  <a:cxn ang="0">
                    <a:pos x="3610" y="107"/>
                  </a:cxn>
                  <a:cxn ang="0">
                    <a:pos x="3646" y="107"/>
                  </a:cxn>
                  <a:cxn ang="0">
                    <a:pos x="3668" y="107"/>
                  </a:cxn>
                  <a:cxn ang="0">
                    <a:pos x="3680" y="107"/>
                  </a:cxn>
                  <a:cxn ang="0">
                    <a:pos x="3630" y="2034"/>
                  </a:cxn>
                  <a:cxn ang="0">
                    <a:pos x="3628" y="2191"/>
                  </a:cxn>
                  <a:cxn ang="0">
                    <a:pos x="2539" y="2207"/>
                  </a:cxn>
                  <a:cxn ang="0">
                    <a:pos x="2334" y="2213"/>
                  </a:cxn>
                  <a:cxn ang="0">
                    <a:pos x="2151" y="2249"/>
                  </a:cxn>
                  <a:cxn ang="0">
                    <a:pos x="1734" y="2309"/>
                  </a:cxn>
                  <a:cxn ang="0">
                    <a:pos x="1463" y="2336"/>
                  </a:cxn>
                  <a:cxn ang="0">
                    <a:pos x="1062" y="2362"/>
                  </a:cxn>
                  <a:cxn ang="0">
                    <a:pos x="696" y="2346"/>
                  </a:cxn>
                  <a:cxn ang="0">
                    <a:pos x="666" y="2026"/>
                  </a:cxn>
                  <a:cxn ang="0">
                    <a:pos x="435" y="1909"/>
                  </a:cxn>
                  <a:cxn ang="0">
                    <a:pos x="131" y="1812"/>
                  </a:cxn>
                  <a:cxn ang="0">
                    <a:pos x="167" y="1601"/>
                  </a:cxn>
                  <a:cxn ang="0">
                    <a:pos x="241" y="1642"/>
                  </a:cxn>
                  <a:cxn ang="0">
                    <a:pos x="219" y="1515"/>
                  </a:cxn>
                  <a:cxn ang="0">
                    <a:pos x="165" y="1458"/>
                  </a:cxn>
                  <a:cxn ang="0">
                    <a:pos x="288" y="1350"/>
                  </a:cxn>
                  <a:cxn ang="0">
                    <a:pos x="163" y="1338"/>
                  </a:cxn>
                  <a:cxn ang="0">
                    <a:pos x="111" y="1014"/>
                  </a:cxn>
                  <a:cxn ang="0">
                    <a:pos x="8" y="634"/>
                  </a:cxn>
                </a:cxnLst>
                <a:rect l="0" t="0" r="r" b="b"/>
                <a:pathLst>
                  <a:path w="3680" h="2418">
                    <a:moveTo>
                      <a:pt x="0" y="330"/>
                    </a:moveTo>
                    <a:lnTo>
                      <a:pt x="736" y="567"/>
                    </a:lnTo>
                    <a:lnTo>
                      <a:pt x="934" y="599"/>
                    </a:lnTo>
                    <a:lnTo>
                      <a:pt x="1004" y="835"/>
                    </a:lnTo>
                    <a:lnTo>
                      <a:pt x="940" y="964"/>
                    </a:lnTo>
                    <a:lnTo>
                      <a:pt x="952" y="1024"/>
                    </a:lnTo>
                    <a:lnTo>
                      <a:pt x="964" y="1223"/>
                    </a:lnTo>
                    <a:lnTo>
                      <a:pt x="1058" y="1116"/>
                    </a:lnTo>
                    <a:lnTo>
                      <a:pt x="1072" y="960"/>
                    </a:lnTo>
                    <a:lnTo>
                      <a:pt x="1111" y="956"/>
                    </a:lnTo>
                    <a:lnTo>
                      <a:pt x="1135" y="813"/>
                    </a:lnTo>
                    <a:lnTo>
                      <a:pt x="1179" y="797"/>
                    </a:lnTo>
                    <a:lnTo>
                      <a:pt x="1189" y="738"/>
                    </a:lnTo>
                    <a:lnTo>
                      <a:pt x="1034" y="360"/>
                    </a:lnTo>
                    <a:lnTo>
                      <a:pt x="1074" y="360"/>
                    </a:lnTo>
                    <a:lnTo>
                      <a:pt x="1087" y="217"/>
                    </a:lnTo>
                    <a:lnTo>
                      <a:pt x="982" y="169"/>
                    </a:lnTo>
                    <a:lnTo>
                      <a:pt x="974" y="0"/>
                    </a:lnTo>
                    <a:lnTo>
                      <a:pt x="980" y="0"/>
                    </a:lnTo>
                    <a:lnTo>
                      <a:pt x="994" y="0"/>
                    </a:lnTo>
                    <a:lnTo>
                      <a:pt x="1014" y="2"/>
                    </a:lnTo>
                    <a:lnTo>
                      <a:pt x="1044" y="2"/>
                    </a:lnTo>
                    <a:lnTo>
                      <a:pt x="1082" y="4"/>
                    </a:lnTo>
                    <a:lnTo>
                      <a:pt x="1127" y="8"/>
                    </a:lnTo>
                    <a:lnTo>
                      <a:pt x="1185" y="10"/>
                    </a:lnTo>
                    <a:lnTo>
                      <a:pt x="1251" y="14"/>
                    </a:lnTo>
                    <a:lnTo>
                      <a:pt x="1326" y="18"/>
                    </a:lnTo>
                    <a:lnTo>
                      <a:pt x="1414" y="22"/>
                    </a:lnTo>
                    <a:lnTo>
                      <a:pt x="1513" y="28"/>
                    </a:lnTo>
                    <a:lnTo>
                      <a:pt x="1624" y="34"/>
                    </a:lnTo>
                    <a:lnTo>
                      <a:pt x="1748" y="40"/>
                    </a:lnTo>
                    <a:lnTo>
                      <a:pt x="1885" y="48"/>
                    </a:lnTo>
                    <a:lnTo>
                      <a:pt x="2036" y="56"/>
                    </a:lnTo>
                    <a:lnTo>
                      <a:pt x="2199" y="66"/>
                    </a:lnTo>
                    <a:lnTo>
                      <a:pt x="2282" y="70"/>
                    </a:lnTo>
                    <a:lnTo>
                      <a:pt x="2366" y="74"/>
                    </a:lnTo>
                    <a:lnTo>
                      <a:pt x="2445" y="78"/>
                    </a:lnTo>
                    <a:lnTo>
                      <a:pt x="2523" y="82"/>
                    </a:lnTo>
                    <a:lnTo>
                      <a:pt x="2598" y="86"/>
                    </a:lnTo>
                    <a:lnTo>
                      <a:pt x="2670" y="87"/>
                    </a:lnTo>
                    <a:lnTo>
                      <a:pt x="2742" y="91"/>
                    </a:lnTo>
                    <a:lnTo>
                      <a:pt x="2809" y="93"/>
                    </a:lnTo>
                    <a:lnTo>
                      <a:pt x="2875" y="95"/>
                    </a:lnTo>
                    <a:lnTo>
                      <a:pt x="2938" y="97"/>
                    </a:lnTo>
                    <a:lnTo>
                      <a:pt x="3000" y="99"/>
                    </a:lnTo>
                    <a:lnTo>
                      <a:pt x="3060" y="101"/>
                    </a:lnTo>
                    <a:lnTo>
                      <a:pt x="3115" y="101"/>
                    </a:lnTo>
                    <a:lnTo>
                      <a:pt x="3169" y="103"/>
                    </a:lnTo>
                    <a:lnTo>
                      <a:pt x="3221" y="103"/>
                    </a:lnTo>
                    <a:lnTo>
                      <a:pt x="3270" y="105"/>
                    </a:lnTo>
                    <a:lnTo>
                      <a:pt x="3316" y="105"/>
                    </a:lnTo>
                    <a:lnTo>
                      <a:pt x="3360" y="107"/>
                    </a:lnTo>
                    <a:lnTo>
                      <a:pt x="3400" y="107"/>
                    </a:lnTo>
                    <a:lnTo>
                      <a:pt x="3439" y="107"/>
                    </a:lnTo>
                    <a:lnTo>
                      <a:pt x="3475" y="107"/>
                    </a:lnTo>
                    <a:lnTo>
                      <a:pt x="3507" y="107"/>
                    </a:lnTo>
                    <a:lnTo>
                      <a:pt x="3537" y="107"/>
                    </a:lnTo>
                    <a:lnTo>
                      <a:pt x="3565" y="107"/>
                    </a:lnTo>
                    <a:lnTo>
                      <a:pt x="3589" y="107"/>
                    </a:lnTo>
                    <a:lnTo>
                      <a:pt x="3610" y="107"/>
                    </a:lnTo>
                    <a:lnTo>
                      <a:pt x="3630" y="107"/>
                    </a:lnTo>
                    <a:lnTo>
                      <a:pt x="3646" y="107"/>
                    </a:lnTo>
                    <a:lnTo>
                      <a:pt x="3658" y="107"/>
                    </a:lnTo>
                    <a:lnTo>
                      <a:pt x="3668" y="107"/>
                    </a:lnTo>
                    <a:lnTo>
                      <a:pt x="3676" y="107"/>
                    </a:lnTo>
                    <a:lnTo>
                      <a:pt x="3680" y="107"/>
                    </a:lnTo>
                    <a:lnTo>
                      <a:pt x="3587" y="1985"/>
                    </a:lnTo>
                    <a:lnTo>
                      <a:pt x="3630" y="2034"/>
                    </a:lnTo>
                    <a:lnTo>
                      <a:pt x="3612" y="2154"/>
                    </a:lnTo>
                    <a:lnTo>
                      <a:pt x="3628" y="2191"/>
                    </a:lnTo>
                    <a:lnTo>
                      <a:pt x="2610" y="2169"/>
                    </a:lnTo>
                    <a:lnTo>
                      <a:pt x="2539" y="2207"/>
                    </a:lnTo>
                    <a:lnTo>
                      <a:pt x="2437" y="2211"/>
                    </a:lnTo>
                    <a:lnTo>
                      <a:pt x="2334" y="2213"/>
                    </a:lnTo>
                    <a:lnTo>
                      <a:pt x="2227" y="2255"/>
                    </a:lnTo>
                    <a:lnTo>
                      <a:pt x="2151" y="2249"/>
                    </a:lnTo>
                    <a:lnTo>
                      <a:pt x="1972" y="2332"/>
                    </a:lnTo>
                    <a:lnTo>
                      <a:pt x="1734" y="2309"/>
                    </a:lnTo>
                    <a:lnTo>
                      <a:pt x="1517" y="2384"/>
                    </a:lnTo>
                    <a:lnTo>
                      <a:pt x="1463" y="2336"/>
                    </a:lnTo>
                    <a:lnTo>
                      <a:pt x="1173" y="2323"/>
                    </a:lnTo>
                    <a:lnTo>
                      <a:pt x="1062" y="2362"/>
                    </a:lnTo>
                    <a:lnTo>
                      <a:pt x="893" y="2418"/>
                    </a:lnTo>
                    <a:lnTo>
                      <a:pt x="696" y="2346"/>
                    </a:lnTo>
                    <a:lnTo>
                      <a:pt x="686" y="2078"/>
                    </a:lnTo>
                    <a:lnTo>
                      <a:pt x="666" y="2026"/>
                    </a:lnTo>
                    <a:lnTo>
                      <a:pt x="529" y="1927"/>
                    </a:lnTo>
                    <a:lnTo>
                      <a:pt x="435" y="1909"/>
                    </a:lnTo>
                    <a:lnTo>
                      <a:pt x="384" y="1875"/>
                    </a:lnTo>
                    <a:lnTo>
                      <a:pt x="131" y="1812"/>
                    </a:lnTo>
                    <a:lnTo>
                      <a:pt x="141" y="1631"/>
                    </a:lnTo>
                    <a:lnTo>
                      <a:pt x="167" y="1601"/>
                    </a:lnTo>
                    <a:lnTo>
                      <a:pt x="187" y="1712"/>
                    </a:lnTo>
                    <a:lnTo>
                      <a:pt x="241" y="1642"/>
                    </a:lnTo>
                    <a:lnTo>
                      <a:pt x="223" y="1589"/>
                    </a:lnTo>
                    <a:lnTo>
                      <a:pt x="219" y="1515"/>
                    </a:lnTo>
                    <a:lnTo>
                      <a:pt x="177" y="1511"/>
                    </a:lnTo>
                    <a:lnTo>
                      <a:pt x="165" y="1458"/>
                    </a:lnTo>
                    <a:lnTo>
                      <a:pt x="173" y="1396"/>
                    </a:lnTo>
                    <a:lnTo>
                      <a:pt x="288" y="1350"/>
                    </a:lnTo>
                    <a:lnTo>
                      <a:pt x="225" y="1318"/>
                    </a:lnTo>
                    <a:lnTo>
                      <a:pt x="163" y="1338"/>
                    </a:lnTo>
                    <a:lnTo>
                      <a:pt x="145" y="1135"/>
                    </a:lnTo>
                    <a:lnTo>
                      <a:pt x="111" y="1014"/>
                    </a:lnTo>
                    <a:lnTo>
                      <a:pt x="103" y="809"/>
                    </a:lnTo>
                    <a:lnTo>
                      <a:pt x="8" y="634"/>
                    </a:lnTo>
                    <a:lnTo>
                      <a:pt x="0" y="330"/>
                    </a:lnTo>
                    <a:close/>
                  </a:path>
                </a:pathLst>
              </a:custGeom>
              <a:solidFill>
                <a:srgbClr val="4791E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2" name="5-Point Star 11"/>
            <p:cNvSpPr/>
            <p:nvPr/>
          </p:nvSpPr>
          <p:spPr>
            <a:xfrm>
              <a:off x="3200400" y="3657600"/>
              <a:ext cx="6096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038600" y="3276600"/>
              <a:ext cx="3505200" cy="1754326"/>
            </a:xfrm>
            <a:prstGeom prst="rect">
              <a:avLst/>
            </a:prstGeom>
            <a:noFill/>
          </p:spPr>
          <p:txBody>
            <a:bodyPr wrap="square" rtlCol="0">
              <a:spAutoFit/>
            </a:bodyPr>
            <a:lstStyle/>
            <a:p>
              <a:r>
                <a:rPr lang="en-US" sz="3600" b="1" dirty="0">
                  <a:solidFill>
                    <a:srgbClr val="FFFF00"/>
                  </a:solidFill>
                </a:rPr>
                <a:t>KING COUNTY SUPERIOR COURT</a:t>
              </a:r>
            </a:p>
          </p:txBody>
        </p:sp>
      </p:grpSp>
      <p:sp>
        <p:nvSpPr>
          <p:cNvPr id="3" name="TextBox 2"/>
          <p:cNvSpPr txBox="1"/>
          <p:nvPr/>
        </p:nvSpPr>
        <p:spPr>
          <a:xfrm rot="20459596">
            <a:off x="2735417" y="3251409"/>
            <a:ext cx="4514164" cy="707886"/>
          </a:xfrm>
          <a:prstGeom prst="rect">
            <a:avLst/>
          </a:prstGeom>
          <a:solidFill>
            <a:schemeClr val="bg1"/>
          </a:solidFill>
        </p:spPr>
        <p:txBody>
          <a:bodyPr wrap="square" rtlCol="0">
            <a:spAutoFit/>
          </a:bodyPr>
          <a:lstStyle/>
          <a:p>
            <a:r>
              <a:rPr lang="en-US" sz="4000" b="1" dirty="0">
                <a:solidFill>
                  <a:srgbClr val="FF0000"/>
                </a:solidFill>
              </a:rPr>
              <a:t>Total Failure of Title</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b="1" dirty="0"/>
              <a:t>Thanks to effort by the claims department and attorneys hired to protect the insureds, the insureds were able to keep the property and the title company did not lose $5 million.</a:t>
            </a:r>
          </a:p>
          <a:p>
            <a:pPr>
              <a:buFont typeface="Wingdings" panose="05000000000000000000" pitchFamily="2" charset="2"/>
              <a:buChar char="§"/>
            </a:pPr>
            <a:r>
              <a:rPr lang="en-US" b="1" dirty="0"/>
              <a:t>It lost under $2 million plus $900,000 in attorney’s fees.</a:t>
            </a:r>
          </a:p>
          <a:p>
            <a:pPr>
              <a:buFont typeface="Wingdings" panose="05000000000000000000" pitchFamily="2" charset="2"/>
              <a:buChar char="§"/>
            </a:pPr>
            <a:r>
              <a:rPr lang="en-US" b="1" dirty="0"/>
              <a:t>It turned out that some of the relatives were not as innocent as initially claimed.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rmAutofit fontScale="90000"/>
          </a:bodyPr>
          <a:lstStyle/>
          <a:p>
            <a:r>
              <a:rPr lang="en-US" b="1" dirty="0"/>
              <a:t>Real claims caused by real</a:t>
            </a:r>
            <a:br>
              <a:rPr lang="en-US" b="1" dirty="0"/>
            </a:br>
            <a:r>
              <a:rPr lang="en-US" b="1" dirty="0"/>
              <a:t> dogs.</a:t>
            </a:r>
          </a:p>
        </p:txBody>
      </p:sp>
    </p:spTree>
    <p:extLst>
      <p:ext uri="{BB962C8B-B14F-4D97-AF65-F5344CB8AC3E}">
        <p14:creationId xmlns:p14="http://schemas.microsoft.com/office/powerpoint/2010/main" val="954134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2667000"/>
            <a:ext cx="8534400" cy="5211763"/>
          </a:xfrm>
        </p:spPr>
        <p:txBody>
          <a:bodyPr>
            <a:normAutofit/>
          </a:bodyPr>
          <a:lstStyle/>
          <a:p>
            <a:pPr>
              <a:buNone/>
            </a:pPr>
            <a:r>
              <a:rPr lang="en-US" sz="4400" b="1" dirty="0"/>
              <a:t>“Because his dog walks in the easement area and the easement area is not for dogs.”</a:t>
            </a:r>
          </a:p>
        </p:txBody>
      </p:sp>
      <p:sp>
        <p:nvSpPr>
          <p:cNvPr id="2" name="TextBox 1"/>
          <p:cNvSpPr txBox="1"/>
          <p:nvPr/>
        </p:nvSpPr>
        <p:spPr>
          <a:xfrm>
            <a:off x="609600" y="762000"/>
            <a:ext cx="8077200" cy="1446550"/>
          </a:xfrm>
          <a:prstGeom prst="rect">
            <a:avLst/>
          </a:prstGeom>
          <a:noFill/>
        </p:spPr>
        <p:txBody>
          <a:bodyPr wrap="square" rtlCol="0">
            <a:spAutoFit/>
          </a:bodyPr>
          <a:lstStyle/>
          <a:p>
            <a:r>
              <a:rPr lang="en-US" sz="4400" b="1" dirty="0"/>
              <a:t>“Why are you blocking my policyholder’s access easement?”</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762000"/>
            <a:ext cx="8763000" cy="5211763"/>
          </a:xfrm>
        </p:spPr>
        <p:txBody>
          <a:bodyPr>
            <a:normAutofit/>
          </a:bodyPr>
          <a:lstStyle/>
          <a:p>
            <a:pPr>
              <a:buNone/>
            </a:pPr>
            <a:r>
              <a:rPr lang="en-US" sz="4400" b="1" dirty="0"/>
              <a:t>“Your insured’s dog urinates on my flowers in the easement area.”</a:t>
            </a:r>
          </a:p>
          <a:p>
            <a:pPr>
              <a:buNone/>
            </a:pPr>
            <a:endParaRPr lang="en-US" sz="4400" dirty="0"/>
          </a:p>
        </p:txBody>
      </p:sp>
      <p:grpSp>
        <p:nvGrpSpPr>
          <p:cNvPr id="8" name="Group 7"/>
          <p:cNvGrpSpPr/>
          <p:nvPr/>
        </p:nvGrpSpPr>
        <p:grpSpPr>
          <a:xfrm>
            <a:off x="148542" y="2133600"/>
            <a:ext cx="7086600" cy="4724400"/>
            <a:chOff x="152400" y="2133600"/>
            <a:chExt cx="7086600" cy="4724400"/>
          </a:xfrm>
        </p:grpSpPr>
        <p:pic>
          <p:nvPicPr>
            <p:cNvPr id="6" name="Picture 5" descr="C:\Users\jlancaster\AppData\Local\Microsoft\Windows\Temporary Internet Files\Content.IE5\RWXU41AR\MP900431018[1].jpg"/>
            <p:cNvPicPr>
              <a:picLocks noChangeAspect="1" noChangeArrowheads="1"/>
            </p:cNvPicPr>
            <p:nvPr/>
          </p:nvPicPr>
          <p:blipFill>
            <a:blip r:embed="rId3" cstate="print"/>
            <a:srcRect/>
            <a:stretch>
              <a:fillRect/>
            </a:stretch>
          </p:blipFill>
          <p:spPr bwMode="auto">
            <a:xfrm>
              <a:off x="152400" y="2133600"/>
              <a:ext cx="4724400" cy="4724400"/>
            </a:xfrm>
            <a:prstGeom prst="rect">
              <a:avLst/>
            </a:prstGeom>
            <a:noFill/>
          </p:spPr>
        </p:pic>
        <p:sp>
          <p:nvSpPr>
            <p:cNvPr id="9" name="Cloud Callout 8"/>
            <p:cNvSpPr/>
            <p:nvPr/>
          </p:nvSpPr>
          <p:spPr>
            <a:xfrm>
              <a:off x="5105400" y="2286000"/>
              <a:ext cx="2133600" cy="1295400"/>
            </a:xfrm>
            <a:prstGeom prst="cloudCallout">
              <a:avLst>
                <a:gd name="adj1" fmla="val -97200"/>
                <a:gd name="adj2" fmla="val 678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he he he</a:t>
              </a: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1371600"/>
            <a:ext cx="6400800" cy="4953000"/>
          </a:xfrm>
        </p:spPr>
        <p:txBody>
          <a:bodyPr>
            <a:normAutofit/>
          </a:bodyPr>
          <a:lstStyle/>
          <a:p>
            <a:pPr>
              <a:lnSpc>
                <a:spcPct val="150000"/>
              </a:lnSpc>
              <a:buFont typeface="Arial" pitchFamily="34" charset="0"/>
              <a:buChar char="•"/>
            </a:pPr>
            <a:r>
              <a:rPr lang="en-US" sz="3600" b="1" dirty="0">
                <a:solidFill>
                  <a:schemeClr val="tx1"/>
                </a:solidFill>
              </a:rPr>
              <a:t>Ask Around</a:t>
            </a:r>
          </a:p>
          <a:p>
            <a:pPr>
              <a:lnSpc>
                <a:spcPct val="150000"/>
              </a:lnSpc>
              <a:buFont typeface="Arial" pitchFamily="34" charset="0"/>
              <a:buChar char="•"/>
            </a:pPr>
            <a:r>
              <a:rPr lang="en-US" sz="3600" b="1" dirty="0">
                <a:solidFill>
                  <a:schemeClr val="tx1"/>
                </a:solidFill>
              </a:rPr>
              <a:t>Go to Courthouse</a:t>
            </a:r>
          </a:p>
          <a:p>
            <a:pPr>
              <a:lnSpc>
                <a:spcPct val="150000"/>
              </a:lnSpc>
              <a:buFont typeface="Arial" pitchFamily="34" charset="0"/>
              <a:buChar char="•"/>
            </a:pPr>
            <a:r>
              <a:rPr lang="en-US" sz="3600" b="1" dirty="0">
                <a:solidFill>
                  <a:schemeClr val="tx1"/>
                </a:solidFill>
              </a:rPr>
              <a:t>Abstract of Title</a:t>
            </a:r>
          </a:p>
          <a:p>
            <a:pPr>
              <a:lnSpc>
                <a:spcPct val="150000"/>
              </a:lnSpc>
              <a:buFont typeface="Arial" pitchFamily="34" charset="0"/>
              <a:buChar char="•"/>
            </a:pPr>
            <a:r>
              <a:rPr lang="en-US" sz="3600" b="1" dirty="0">
                <a:solidFill>
                  <a:schemeClr val="tx1"/>
                </a:solidFill>
              </a:rPr>
              <a:t>Attorney Opinions</a:t>
            </a:r>
          </a:p>
          <a:p>
            <a:pPr>
              <a:lnSpc>
                <a:spcPct val="150000"/>
              </a:lnSpc>
              <a:buFont typeface="Arial" pitchFamily="34" charset="0"/>
              <a:buChar char="•"/>
            </a:pPr>
            <a:r>
              <a:rPr lang="en-US" sz="3600" b="1" dirty="0">
                <a:solidFill>
                  <a:schemeClr val="tx1"/>
                </a:solidFill>
              </a:rPr>
              <a:t>Title Insurance</a:t>
            </a:r>
          </a:p>
        </p:txBody>
      </p:sp>
      <p:sp>
        <p:nvSpPr>
          <p:cNvPr id="4" name="TextBox 3"/>
          <p:cNvSpPr txBox="1"/>
          <p:nvPr/>
        </p:nvSpPr>
        <p:spPr>
          <a:xfrm>
            <a:off x="457200" y="533400"/>
            <a:ext cx="7848600" cy="707886"/>
          </a:xfrm>
          <a:prstGeom prst="rect">
            <a:avLst/>
          </a:prstGeom>
          <a:noFill/>
        </p:spPr>
        <p:txBody>
          <a:bodyPr wrap="square" rtlCol="0">
            <a:spAutoFit/>
          </a:bodyPr>
          <a:lstStyle/>
          <a:p>
            <a:pPr algn="ctr"/>
            <a:r>
              <a:rPr lang="en-US" sz="4000" b="1" dirty="0"/>
              <a:t>What can a buyer or lender do?</a:t>
            </a: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BA91B-1552-4FA2-91A8-BD5E20EF8B21}"/>
              </a:ext>
            </a:extLst>
          </p:cNvPr>
          <p:cNvSpPr>
            <a:spLocks noGrp="1"/>
          </p:cNvSpPr>
          <p:nvPr>
            <p:ph type="title"/>
          </p:nvPr>
        </p:nvSpPr>
        <p:spPr/>
        <p:txBody>
          <a:bodyPr>
            <a:normAutofit fontScale="90000"/>
          </a:bodyPr>
          <a:lstStyle/>
          <a:p>
            <a:r>
              <a:rPr lang="en-US" dirty="0"/>
              <a:t>Government and NGO 2</a:t>
            </a:r>
            <a:r>
              <a:rPr lang="en-US" baseline="30000" dirty="0"/>
              <a:t>nd</a:t>
            </a:r>
            <a:r>
              <a:rPr lang="en-US" dirty="0"/>
              <a:t> Mortgages</a:t>
            </a:r>
          </a:p>
        </p:txBody>
      </p:sp>
      <p:sp>
        <p:nvSpPr>
          <p:cNvPr id="3" name="Content Placeholder 2">
            <a:extLst>
              <a:ext uri="{FF2B5EF4-FFF2-40B4-BE49-F238E27FC236}">
                <a16:creationId xmlns:a16="http://schemas.microsoft.com/office/drawing/2014/main" id="{34B51046-8A9F-4F7C-96BC-BD60A26F488E}"/>
              </a:ext>
            </a:extLst>
          </p:cNvPr>
          <p:cNvSpPr>
            <a:spLocks noGrp="1"/>
          </p:cNvSpPr>
          <p:nvPr>
            <p:ph idx="1"/>
          </p:nvPr>
        </p:nvSpPr>
        <p:spPr>
          <a:xfrm>
            <a:off x="152400" y="1417638"/>
            <a:ext cx="8534400" cy="4708525"/>
          </a:xfrm>
        </p:spPr>
        <p:txBody>
          <a:bodyPr>
            <a:normAutofit fontScale="77500" lnSpcReduction="20000"/>
          </a:bodyPr>
          <a:lstStyle/>
          <a:p>
            <a:r>
              <a:rPr lang="en-US" dirty="0"/>
              <a:t>There are many housing assistance programs, both government sponsored and charity sponsored (Habitat for Humanity), where the organization places a second mortgage. Sometimes it is a small amount, sometimes it is the same amount as the first mortgage. The second mortgage is usually more about making sure the homeowner complies with the program than getting money paid back.</a:t>
            </a:r>
          </a:p>
          <a:p>
            <a:r>
              <a:rPr lang="en-US" dirty="0"/>
              <a:t>There are many claims where the second mortgage was not properly released, usually because a title or escrow officer did not believe release was necessary because no payoff was due. </a:t>
            </a:r>
          </a:p>
          <a:p>
            <a:r>
              <a:rPr lang="en-US" dirty="0"/>
              <a:t>Foreclosure also requires notice to the second mortgage holder, and failure to do so properly results in numerous claims.</a:t>
            </a:r>
          </a:p>
        </p:txBody>
      </p:sp>
    </p:spTree>
    <p:extLst>
      <p:ext uri="{BB962C8B-B14F-4D97-AF65-F5344CB8AC3E}">
        <p14:creationId xmlns:p14="http://schemas.microsoft.com/office/powerpoint/2010/main" val="11846224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 No. 3</a:t>
            </a:r>
          </a:p>
        </p:txBody>
      </p:sp>
      <p:sp>
        <p:nvSpPr>
          <p:cNvPr id="3" name="Content Placeholder 2"/>
          <p:cNvSpPr>
            <a:spLocks noGrp="1"/>
          </p:cNvSpPr>
          <p:nvPr>
            <p:ph idx="1"/>
          </p:nvPr>
        </p:nvSpPr>
        <p:spPr>
          <a:xfrm>
            <a:off x="457200" y="2667000"/>
            <a:ext cx="8229600" cy="3459163"/>
          </a:xfrm>
        </p:spPr>
        <p:txBody>
          <a:bodyPr/>
          <a:lstStyle/>
          <a:p>
            <a:pPr algn="ctr">
              <a:buNone/>
            </a:pPr>
            <a:r>
              <a:rPr lang="en-US" dirty="0"/>
              <a:t>The case of the </a:t>
            </a:r>
          </a:p>
          <a:p>
            <a:pPr algn="ctr">
              <a:buNone/>
            </a:pPr>
            <a:r>
              <a:rPr lang="en-US" dirty="0"/>
              <a:t> </a:t>
            </a:r>
            <a:r>
              <a:rPr lang="en-US" sz="6600" dirty="0">
                <a:solidFill>
                  <a:schemeClr val="accent4">
                    <a:lumMod val="75000"/>
                  </a:schemeClr>
                </a:solidFill>
              </a:rPr>
              <a:t>Family Plot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nSpc>
                <a:spcPct val="200000"/>
              </a:lnSpc>
              <a:buNone/>
            </a:pPr>
            <a:r>
              <a:rPr lang="en-US" b="1" dirty="0"/>
              <a:t>John Sanky Overtrot </a:t>
            </a:r>
          </a:p>
          <a:p>
            <a:pPr>
              <a:lnSpc>
                <a:spcPct val="200000"/>
              </a:lnSpc>
              <a:buNone/>
            </a:pPr>
            <a:r>
              <a:rPr lang="en-US" b="1" dirty="0"/>
              <a:t>John Sanky Overtrot</a:t>
            </a:r>
          </a:p>
          <a:p>
            <a:pPr>
              <a:lnSpc>
                <a:spcPct val="200000"/>
              </a:lnSpc>
              <a:buNone/>
            </a:pPr>
            <a:r>
              <a:rPr lang="en-US" b="1" dirty="0"/>
              <a:t>John Sanky Overtrot</a:t>
            </a:r>
          </a:p>
        </p:txBody>
      </p:sp>
    </p:spTree>
  </p:cSld>
  <p:clrMapOvr>
    <a:masterClrMapping/>
  </p:clrMapOvr>
  <p:transition spd="slow">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Overtrots</a:t>
            </a:r>
          </a:p>
        </p:txBody>
      </p:sp>
      <p:sp>
        <p:nvSpPr>
          <p:cNvPr id="3" name="Content Placeholder 2"/>
          <p:cNvSpPr>
            <a:spLocks noGrp="1"/>
          </p:cNvSpPr>
          <p:nvPr>
            <p:ph idx="1"/>
          </p:nvPr>
        </p:nvSpPr>
        <p:spPr>
          <a:xfrm>
            <a:off x="457200" y="1524000"/>
            <a:ext cx="8229600" cy="4525963"/>
          </a:xfrm>
        </p:spPr>
        <p:txBody>
          <a:bodyPr/>
          <a:lstStyle/>
          <a:p>
            <a:pPr>
              <a:lnSpc>
                <a:spcPct val="200000"/>
              </a:lnSpc>
              <a:buNone/>
            </a:pPr>
            <a:r>
              <a:rPr lang="en-US" b="1" dirty="0"/>
              <a:t>John Sanky Overtrot (Grandfather)</a:t>
            </a:r>
          </a:p>
          <a:p>
            <a:pPr>
              <a:lnSpc>
                <a:spcPct val="200000"/>
              </a:lnSpc>
              <a:buNone/>
            </a:pPr>
            <a:r>
              <a:rPr lang="en-US" b="1" dirty="0"/>
              <a:t>John Sanky Overtrot  Jr.  (the son)</a:t>
            </a:r>
          </a:p>
          <a:p>
            <a:pPr>
              <a:lnSpc>
                <a:spcPct val="200000"/>
              </a:lnSpc>
              <a:buNone/>
            </a:pPr>
            <a:r>
              <a:rPr lang="en-US" b="1" dirty="0"/>
              <a:t>John Sanky Overtrot III  (the grandson)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Story</a:t>
            </a:r>
          </a:p>
        </p:txBody>
      </p:sp>
      <p:sp>
        <p:nvSpPr>
          <p:cNvPr id="3" name="Content Placeholder 2"/>
          <p:cNvSpPr>
            <a:spLocks noGrp="1"/>
          </p:cNvSpPr>
          <p:nvPr>
            <p:ph idx="1"/>
          </p:nvPr>
        </p:nvSpPr>
        <p:spPr/>
        <p:txBody>
          <a:bodyPr>
            <a:normAutofit/>
          </a:bodyPr>
          <a:lstStyle/>
          <a:p>
            <a:r>
              <a:rPr lang="en-US" b="1" dirty="0"/>
              <a:t>John the grandfather inherited some land from his mother.</a:t>
            </a:r>
          </a:p>
          <a:p>
            <a:r>
              <a:rPr lang="en-US" b="1" dirty="0"/>
              <a:t>He decided to sell the land to buyers that were going to develop it.</a:t>
            </a:r>
          </a:p>
          <a:p>
            <a:r>
              <a:rPr lang="en-US" b="1" dirty="0"/>
              <a:t>John, the grandfather, and the buyers applied for title insurance and escrow services with the title company.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Things that you should know about John, the grandfather</a:t>
            </a:r>
          </a:p>
        </p:txBody>
      </p:sp>
      <p:sp>
        <p:nvSpPr>
          <p:cNvPr id="3" name="Content Placeholder 2"/>
          <p:cNvSpPr>
            <a:spLocks noGrp="1"/>
          </p:cNvSpPr>
          <p:nvPr>
            <p:ph idx="1"/>
          </p:nvPr>
        </p:nvSpPr>
        <p:spPr>
          <a:xfrm>
            <a:off x="457200" y="1600200"/>
            <a:ext cx="8229600" cy="4525963"/>
          </a:xfrm>
        </p:spPr>
        <p:txBody>
          <a:bodyPr/>
          <a:lstStyle/>
          <a:p>
            <a:r>
              <a:rPr lang="en-US" b="1" dirty="0"/>
              <a:t>He told title and escrow that he was not married.</a:t>
            </a:r>
          </a:p>
          <a:p>
            <a:r>
              <a:rPr lang="en-US" b="1" dirty="0"/>
              <a:t>He had worked as a rodeo clown and did not have much money – he did not even have a bank account.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9" name="Content Placeholder 8"/>
          <p:cNvSpPr>
            <a:spLocks noGrp="1"/>
          </p:cNvSpPr>
          <p:nvPr>
            <p:ph idx="1"/>
          </p:nvPr>
        </p:nvSpPr>
        <p:spPr>
          <a:xfrm>
            <a:off x="457200" y="1600200"/>
            <a:ext cx="8229600" cy="4114799"/>
          </a:xfrm>
        </p:spPr>
        <p:txBody>
          <a:bodyPr/>
          <a:lstStyle/>
          <a:p>
            <a:r>
              <a:rPr lang="en-US" dirty="0"/>
              <a:t>When the sale closed he was given a check for </a:t>
            </a:r>
            <a:r>
              <a:rPr lang="en-US" b="1" dirty="0"/>
              <a:t>over $2 million dollars</a:t>
            </a:r>
            <a:r>
              <a:rPr lang="en-US" dirty="0"/>
              <a:t>.</a:t>
            </a:r>
          </a:p>
          <a:p>
            <a:r>
              <a:rPr lang="en-US" dirty="0"/>
              <a:t>He left the title company looking for a bank.</a:t>
            </a:r>
          </a:p>
        </p:txBody>
      </p:sp>
      <p:pic>
        <p:nvPicPr>
          <p:cNvPr id="1032" name="Picture 8" descr="C:\Users\jlancaster\AppData\Local\Microsoft\Windows\Temporary Internet Files\Content.IE5\04QB4KFH\PngMedium-cartoon-cowboy-6653[1].gif"/>
          <p:cNvPicPr>
            <a:picLocks noChangeAspect="1" noChangeArrowheads="1"/>
          </p:cNvPicPr>
          <p:nvPr/>
        </p:nvPicPr>
        <p:blipFill>
          <a:blip r:embed="rId3" cstate="print"/>
          <a:srcRect/>
          <a:stretch>
            <a:fillRect/>
          </a:stretch>
        </p:blipFill>
        <p:spPr bwMode="auto">
          <a:xfrm>
            <a:off x="3429001" y="3214116"/>
            <a:ext cx="2209800" cy="349148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838200"/>
            <a:ext cx="8229600" cy="5287963"/>
          </a:xfrm>
        </p:spPr>
        <p:txBody>
          <a:bodyPr>
            <a:normAutofit fontScale="92500" lnSpcReduction="10000"/>
          </a:bodyPr>
          <a:lstStyle/>
          <a:p>
            <a:r>
              <a:rPr lang="en-US" b="1" dirty="0"/>
              <a:t>Within an hour a woman arrived at the title company accompanied by a young man.</a:t>
            </a:r>
          </a:p>
          <a:p>
            <a:r>
              <a:rPr lang="en-US" b="1" dirty="0"/>
              <a:t>The woman claimed to be John the grandfather’s wife.  Grandfather later said he forgot that he was married because they had not lived together for over 20 years.</a:t>
            </a:r>
          </a:p>
          <a:p>
            <a:r>
              <a:rPr lang="en-US" b="1" dirty="0"/>
              <a:t>The young man was John III, the grandson.</a:t>
            </a:r>
          </a:p>
          <a:p>
            <a:r>
              <a:rPr lang="en-US" b="1" dirty="0"/>
              <a:t>Both claimed that they held an interest in the property or, more importantly to the wife, an interest in the $2 million.</a:t>
            </a:r>
          </a:p>
          <a:p>
            <a:r>
              <a:rPr lang="en-US" b="1" dirty="0"/>
              <a:t>A stop payment was put on the check.</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Jr.</a:t>
            </a:r>
          </a:p>
        </p:txBody>
      </p:sp>
      <p:sp>
        <p:nvSpPr>
          <p:cNvPr id="3" name="Content Placeholder 2"/>
          <p:cNvSpPr>
            <a:spLocks noGrp="1"/>
          </p:cNvSpPr>
          <p:nvPr>
            <p:ph idx="1"/>
          </p:nvPr>
        </p:nvSpPr>
        <p:spPr/>
        <p:txBody>
          <a:bodyPr/>
          <a:lstStyle/>
          <a:p>
            <a:pPr>
              <a:buNone/>
            </a:pPr>
            <a:r>
              <a:rPr lang="en-US" b="1" dirty="0"/>
              <a:t>    Sometime later John Jr. claimed that he owned half of the property because he had a letter from John the grandfather’s now deceased mother that stated that, upon her death, one half of the property was to go to John Jr.  Unfortunately for John Jr., her will did not say that.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Things you should know about John Jr.</a:t>
            </a:r>
          </a:p>
        </p:txBody>
      </p:sp>
      <p:sp>
        <p:nvSpPr>
          <p:cNvPr id="3" name="Content Placeholder 2"/>
          <p:cNvSpPr>
            <a:spLocks noGrp="1"/>
          </p:cNvSpPr>
          <p:nvPr>
            <p:ph idx="1"/>
          </p:nvPr>
        </p:nvSpPr>
        <p:spPr/>
        <p:txBody>
          <a:bodyPr>
            <a:normAutofit fontScale="92500" lnSpcReduction="10000"/>
          </a:bodyPr>
          <a:lstStyle/>
          <a:p>
            <a:r>
              <a:rPr lang="en-US" b="1" dirty="0"/>
              <a:t>John Jr. was, and still is, incarcerated in the state penitentiary.</a:t>
            </a:r>
          </a:p>
          <a:p>
            <a:r>
              <a:rPr lang="en-US" b="1" dirty="0"/>
              <a:t>He is serving a sentence for murder.</a:t>
            </a:r>
          </a:p>
          <a:p>
            <a:r>
              <a:rPr lang="en-US" b="1" dirty="0"/>
              <a:t>He killed his girlfriend’s husband because the husband had accused him of molesting their daughter.</a:t>
            </a:r>
          </a:p>
          <a:p>
            <a:r>
              <a:rPr lang="en-US" b="1" dirty="0"/>
              <a:t>During the title company’s later investigation, John Jr.’s sister stated that John Jr. was in fact a child molester and that she would shoot him on sight if he ever came near her family.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60438"/>
          </a:xfrm>
        </p:spPr>
        <p:txBody>
          <a:bodyPr>
            <a:noAutofit/>
          </a:bodyPr>
          <a:lstStyle/>
          <a:p>
            <a:r>
              <a:rPr lang="en-US" b="1" dirty="0"/>
              <a:t>Trade off of tort liability (negligence) for –</a:t>
            </a:r>
            <a:br>
              <a:rPr lang="en-US" b="1" dirty="0"/>
            </a:br>
            <a:endParaRPr lang="en-US" b="1" dirty="0"/>
          </a:p>
        </p:txBody>
      </p:sp>
      <p:sp>
        <p:nvSpPr>
          <p:cNvPr id="3" name="Content Placeholder 2"/>
          <p:cNvSpPr>
            <a:spLocks noGrp="1"/>
          </p:cNvSpPr>
          <p:nvPr>
            <p:ph idx="1"/>
          </p:nvPr>
        </p:nvSpPr>
        <p:spPr/>
        <p:txBody>
          <a:bodyPr>
            <a:normAutofit/>
          </a:bodyPr>
          <a:lstStyle/>
          <a:p>
            <a:pPr algn="ctr">
              <a:lnSpc>
                <a:spcPct val="150000"/>
              </a:lnSpc>
              <a:buNone/>
            </a:pPr>
            <a:r>
              <a:rPr lang="en-US" sz="4000" b="1" dirty="0"/>
              <a:t>A Contract</a:t>
            </a:r>
          </a:p>
          <a:p>
            <a:pPr algn="ctr">
              <a:lnSpc>
                <a:spcPct val="150000"/>
              </a:lnSpc>
              <a:buNone/>
            </a:pPr>
            <a:r>
              <a:rPr lang="en-US" sz="4000" b="1" dirty="0"/>
              <a:t>Deep Pockets</a:t>
            </a:r>
          </a:p>
          <a:p>
            <a:pPr algn="ctr">
              <a:lnSpc>
                <a:spcPct val="150000"/>
              </a:lnSpc>
              <a:buNone/>
            </a:pPr>
            <a:r>
              <a:rPr lang="en-US" sz="4000" b="1" dirty="0"/>
              <a:t>Claims Handling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Things you should know about John III</a:t>
            </a:r>
          </a:p>
        </p:txBody>
      </p:sp>
      <p:sp>
        <p:nvSpPr>
          <p:cNvPr id="3" name="Content Placeholder 2"/>
          <p:cNvSpPr>
            <a:spLocks noGrp="1"/>
          </p:cNvSpPr>
          <p:nvPr>
            <p:ph idx="1"/>
          </p:nvPr>
        </p:nvSpPr>
        <p:spPr/>
        <p:txBody>
          <a:bodyPr/>
          <a:lstStyle/>
          <a:p>
            <a:r>
              <a:rPr lang="en-US" b="1" dirty="0"/>
              <a:t>John the grandson was unemployed.</a:t>
            </a:r>
          </a:p>
          <a:p>
            <a:r>
              <a:rPr lang="en-US" b="1" dirty="0"/>
              <a:t>At the time of the sale John III actually lived on the property in a camping trailer.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71800"/>
            <a:ext cx="8229600" cy="3154363"/>
          </a:xfrm>
        </p:spPr>
        <p:txBody>
          <a:bodyPr>
            <a:normAutofit/>
          </a:bodyPr>
          <a:lstStyle/>
          <a:p>
            <a:pPr algn="ctr">
              <a:buNone/>
            </a:pPr>
            <a:r>
              <a:rPr lang="en-US" sz="4000" i="1" dirty="0"/>
              <a:t>The lawsuit begins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037230"/>
            <a:ext cx="2362200" cy="1077218"/>
          </a:xfrm>
          <a:prstGeom prst="rect">
            <a:avLst/>
          </a:prstGeom>
          <a:noFill/>
          <a:ln>
            <a:solidFill>
              <a:schemeClr val="tx1"/>
            </a:solidFill>
          </a:ln>
        </p:spPr>
        <p:txBody>
          <a:bodyPr wrap="square" rtlCol="0">
            <a:spAutoFit/>
          </a:bodyPr>
          <a:lstStyle/>
          <a:p>
            <a:r>
              <a:rPr lang="en-US" sz="3200" b="1" dirty="0"/>
              <a:t>John the grandfather</a:t>
            </a:r>
          </a:p>
        </p:txBody>
      </p:sp>
      <p:sp>
        <p:nvSpPr>
          <p:cNvPr id="5" name="TextBox 4"/>
          <p:cNvSpPr txBox="1"/>
          <p:nvPr/>
        </p:nvSpPr>
        <p:spPr>
          <a:xfrm>
            <a:off x="685800" y="2974636"/>
            <a:ext cx="2362200" cy="584775"/>
          </a:xfrm>
          <a:prstGeom prst="rect">
            <a:avLst/>
          </a:prstGeom>
          <a:noFill/>
          <a:ln>
            <a:solidFill>
              <a:schemeClr val="tx1"/>
            </a:solidFill>
          </a:ln>
        </p:spPr>
        <p:txBody>
          <a:bodyPr wrap="square" rtlCol="0">
            <a:spAutoFit/>
          </a:bodyPr>
          <a:lstStyle/>
          <a:p>
            <a:r>
              <a:rPr lang="en-US" sz="3200" b="1" dirty="0"/>
              <a:t>John the son</a:t>
            </a:r>
          </a:p>
        </p:txBody>
      </p:sp>
      <p:sp>
        <p:nvSpPr>
          <p:cNvPr id="6" name="TextBox 5"/>
          <p:cNvSpPr txBox="1"/>
          <p:nvPr/>
        </p:nvSpPr>
        <p:spPr>
          <a:xfrm>
            <a:off x="838200" y="4644676"/>
            <a:ext cx="2362200" cy="1077218"/>
          </a:xfrm>
          <a:prstGeom prst="rect">
            <a:avLst/>
          </a:prstGeom>
          <a:noFill/>
          <a:ln>
            <a:solidFill>
              <a:schemeClr val="tx1"/>
            </a:solidFill>
          </a:ln>
        </p:spPr>
        <p:txBody>
          <a:bodyPr wrap="square" rtlCol="0">
            <a:spAutoFit/>
          </a:bodyPr>
          <a:lstStyle/>
          <a:p>
            <a:r>
              <a:rPr lang="en-US" sz="3200" b="1" dirty="0"/>
              <a:t>John the grandson</a:t>
            </a:r>
          </a:p>
        </p:txBody>
      </p:sp>
      <p:sp>
        <p:nvSpPr>
          <p:cNvPr id="8" name="TextBox 7"/>
          <p:cNvSpPr txBox="1"/>
          <p:nvPr/>
        </p:nvSpPr>
        <p:spPr>
          <a:xfrm>
            <a:off x="5867400" y="1066800"/>
            <a:ext cx="2514600" cy="1077218"/>
          </a:xfrm>
          <a:prstGeom prst="rect">
            <a:avLst/>
          </a:prstGeom>
          <a:noFill/>
          <a:ln>
            <a:solidFill>
              <a:schemeClr val="tx1"/>
            </a:solidFill>
          </a:ln>
        </p:spPr>
        <p:txBody>
          <a:bodyPr wrap="square" rtlCol="0">
            <a:spAutoFit/>
          </a:bodyPr>
          <a:lstStyle/>
          <a:p>
            <a:r>
              <a:rPr lang="en-US" sz="3200" b="1" dirty="0"/>
              <a:t>Grandfather’s spouse</a:t>
            </a:r>
          </a:p>
        </p:txBody>
      </p:sp>
      <p:sp>
        <p:nvSpPr>
          <p:cNvPr id="9" name="TextBox 8"/>
          <p:cNvSpPr txBox="1"/>
          <p:nvPr/>
        </p:nvSpPr>
        <p:spPr>
          <a:xfrm>
            <a:off x="3505200" y="76200"/>
            <a:ext cx="2362200" cy="584775"/>
          </a:xfrm>
          <a:prstGeom prst="rect">
            <a:avLst/>
          </a:prstGeom>
          <a:noFill/>
        </p:spPr>
        <p:txBody>
          <a:bodyPr wrap="square" rtlCol="0">
            <a:spAutoFit/>
          </a:bodyPr>
          <a:lstStyle/>
          <a:p>
            <a:r>
              <a:rPr lang="en-US" sz="3200" b="1" dirty="0"/>
              <a:t>The Players</a:t>
            </a:r>
          </a:p>
        </p:txBody>
      </p:sp>
      <p:sp>
        <p:nvSpPr>
          <p:cNvPr id="11" name="TextBox 10"/>
          <p:cNvSpPr txBox="1"/>
          <p:nvPr/>
        </p:nvSpPr>
        <p:spPr>
          <a:xfrm>
            <a:off x="6172200" y="4800600"/>
            <a:ext cx="2362200" cy="584775"/>
          </a:xfrm>
          <a:prstGeom prst="rect">
            <a:avLst/>
          </a:prstGeom>
          <a:noFill/>
          <a:ln>
            <a:solidFill>
              <a:schemeClr val="tx1"/>
            </a:solidFill>
          </a:ln>
        </p:spPr>
        <p:txBody>
          <a:bodyPr wrap="square" rtlCol="0">
            <a:spAutoFit/>
          </a:bodyPr>
          <a:lstStyle/>
          <a:p>
            <a:r>
              <a:rPr lang="en-US" sz="3200" b="1" dirty="0"/>
              <a:t>The buyers</a:t>
            </a:r>
          </a:p>
        </p:txBody>
      </p:sp>
      <p:sp>
        <p:nvSpPr>
          <p:cNvPr id="12" name="TextBox 11"/>
          <p:cNvSpPr txBox="1"/>
          <p:nvPr/>
        </p:nvSpPr>
        <p:spPr>
          <a:xfrm>
            <a:off x="3962400" y="2874082"/>
            <a:ext cx="2362200" cy="1077218"/>
          </a:xfrm>
          <a:prstGeom prst="rect">
            <a:avLst/>
          </a:prstGeom>
          <a:noFill/>
        </p:spPr>
        <p:txBody>
          <a:bodyPr wrap="square" rtlCol="0">
            <a:spAutoFit/>
          </a:bodyPr>
          <a:lstStyle/>
          <a:p>
            <a:r>
              <a:rPr lang="en-US" sz="3200" b="1" dirty="0"/>
              <a:t>The Title Company</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9050" y="3674287"/>
            <a:ext cx="1714500" cy="1714500"/>
          </a:xfrm>
          <a:prstGeom prst="rect">
            <a:avLst/>
          </a:prstGeom>
        </p:spPr>
      </p:pic>
      <p:cxnSp>
        <p:nvCxnSpPr>
          <p:cNvPr id="15" name="Straight Arrow Connector 14"/>
          <p:cNvCxnSpPr/>
          <p:nvPr/>
        </p:nvCxnSpPr>
        <p:spPr>
          <a:xfrm flipV="1">
            <a:off x="1866900" y="2286000"/>
            <a:ext cx="0" cy="4572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00400" y="3267023"/>
            <a:ext cx="62865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638800" y="2286000"/>
            <a:ext cx="1066800" cy="6886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239000" y="2514600"/>
            <a:ext cx="0" cy="20169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867400" y="3810000"/>
            <a:ext cx="838200" cy="834676"/>
          </a:xfrm>
          <a:prstGeom prst="line">
            <a:avLst/>
          </a:prstGeom>
          <a:ln w="57150">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514725" y="5399023"/>
            <a:ext cx="2352675" cy="0"/>
          </a:xfrm>
          <a:prstGeom prst="straightConnector1">
            <a:avLst/>
          </a:prstGeom>
          <a:ln w="57150">
            <a:solidFill>
              <a:srgbClr val="4791E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29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0"/>
          <p:cNvGrpSpPr/>
          <p:nvPr/>
        </p:nvGrpSpPr>
        <p:grpSpPr>
          <a:xfrm>
            <a:off x="4724400" y="1447800"/>
            <a:ext cx="4267200" cy="3657600"/>
            <a:chOff x="3641725" y="2984500"/>
            <a:chExt cx="1860550" cy="1757363"/>
          </a:xfrm>
        </p:grpSpPr>
        <p:sp>
          <p:nvSpPr>
            <p:cNvPr id="1029" name="AutoShape 5"/>
            <p:cNvSpPr>
              <a:spLocks noChangeAspect="1" noChangeArrowheads="1" noTextEdit="1"/>
            </p:cNvSpPr>
            <p:nvPr/>
          </p:nvSpPr>
          <p:spPr bwMode="auto">
            <a:xfrm>
              <a:off x="3641725" y="2984500"/>
              <a:ext cx="1860550" cy="175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6" name="Freeform 12"/>
            <p:cNvSpPr>
              <a:spLocks/>
            </p:cNvSpPr>
            <p:nvPr/>
          </p:nvSpPr>
          <p:spPr bwMode="auto">
            <a:xfrm>
              <a:off x="4021138" y="3360738"/>
              <a:ext cx="1263650" cy="933450"/>
            </a:xfrm>
            <a:custGeom>
              <a:avLst/>
              <a:gdLst/>
              <a:ahLst/>
              <a:cxnLst>
                <a:cxn ang="0">
                  <a:pos x="1469" y="122"/>
                </a:cxn>
                <a:cxn ang="0">
                  <a:pos x="1454" y="107"/>
                </a:cxn>
                <a:cxn ang="0">
                  <a:pos x="1438" y="95"/>
                </a:cxn>
                <a:cxn ang="0">
                  <a:pos x="1421" y="82"/>
                </a:cxn>
                <a:cxn ang="0">
                  <a:pos x="1404" y="69"/>
                </a:cxn>
                <a:cxn ang="0">
                  <a:pos x="1387" y="59"/>
                </a:cxn>
                <a:cxn ang="0">
                  <a:pos x="1370" y="49"/>
                </a:cxn>
                <a:cxn ang="0">
                  <a:pos x="1351" y="39"/>
                </a:cxn>
                <a:cxn ang="0">
                  <a:pos x="1333" y="31"/>
                </a:cxn>
                <a:cxn ang="0">
                  <a:pos x="1313" y="24"/>
                </a:cxn>
                <a:cxn ang="0">
                  <a:pos x="1295" y="17"/>
                </a:cxn>
                <a:cxn ang="0">
                  <a:pos x="1274" y="13"/>
                </a:cxn>
                <a:cxn ang="0">
                  <a:pos x="1254" y="8"/>
                </a:cxn>
                <a:cxn ang="0">
                  <a:pos x="1234" y="5"/>
                </a:cxn>
                <a:cxn ang="0">
                  <a:pos x="1213" y="2"/>
                </a:cxn>
                <a:cxn ang="0">
                  <a:pos x="1192" y="0"/>
                </a:cxn>
                <a:cxn ang="0">
                  <a:pos x="1171" y="0"/>
                </a:cxn>
                <a:cxn ang="0">
                  <a:pos x="420" y="0"/>
                </a:cxn>
                <a:cxn ang="0">
                  <a:pos x="378" y="2"/>
                </a:cxn>
                <a:cxn ang="0">
                  <a:pos x="335" y="8"/>
                </a:cxn>
                <a:cxn ang="0">
                  <a:pos x="295" y="19"/>
                </a:cxn>
                <a:cxn ang="0">
                  <a:pos x="257" y="34"/>
                </a:cxn>
                <a:cxn ang="0">
                  <a:pos x="220" y="51"/>
                </a:cxn>
                <a:cxn ang="0">
                  <a:pos x="185" y="72"/>
                </a:cxn>
                <a:cxn ang="0">
                  <a:pos x="153" y="96"/>
                </a:cxn>
                <a:cxn ang="0">
                  <a:pos x="123" y="123"/>
                </a:cxn>
                <a:cxn ang="0">
                  <a:pos x="96" y="153"/>
                </a:cxn>
                <a:cxn ang="0">
                  <a:pos x="71" y="186"/>
                </a:cxn>
                <a:cxn ang="0">
                  <a:pos x="51" y="220"/>
                </a:cxn>
                <a:cxn ang="0">
                  <a:pos x="33" y="257"/>
                </a:cxn>
                <a:cxn ang="0">
                  <a:pos x="18" y="295"/>
                </a:cxn>
                <a:cxn ang="0">
                  <a:pos x="8" y="335"/>
                </a:cxn>
                <a:cxn ang="0">
                  <a:pos x="2" y="378"/>
                </a:cxn>
                <a:cxn ang="0">
                  <a:pos x="0" y="420"/>
                </a:cxn>
                <a:cxn ang="0">
                  <a:pos x="0" y="1177"/>
                </a:cxn>
                <a:cxn ang="0">
                  <a:pos x="1592" y="1177"/>
                </a:cxn>
                <a:cxn ang="0">
                  <a:pos x="1592" y="420"/>
                </a:cxn>
                <a:cxn ang="0">
                  <a:pos x="1590" y="379"/>
                </a:cxn>
                <a:cxn ang="0">
                  <a:pos x="1584" y="338"/>
                </a:cxn>
                <a:cxn ang="0">
                  <a:pos x="1573" y="297"/>
                </a:cxn>
                <a:cxn ang="0">
                  <a:pos x="1560" y="259"/>
                </a:cxn>
                <a:cxn ang="0">
                  <a:pos x="1542" y="221"/>
                </a:cxn>
                <a:cxn ang="0">
                  <a:pos x="1522" y="187"/>
                </a:cxn>
                <a:cxn ang="0">
                  <a:pos x="1496" y="153"/>
                </a:cxn>
                <a:cxn ang="0">
                  <a:pos x="1469" y="122"/>
                </a:cxn>
              </a:cxnLst>
              <a:rect l="0" t="0" r="r" b="b"/>
              <a:pathLst>
                <a:path w="1592" h="1177">
                  <a:moveTo>
                    <a:pt x="1469" y="122"/>
                  </a:moveTo>
                  <a:lnTo>
                    <a:pt x="1454" y="107"/>
                  </a:lnTo>
                  <a:lnTo>
                    <a:pt x="1438" y="95"/>
                  </a:lnTo>
                  <a:lnTo>
                    <a:pt x="1421" y="82"/>
                  </a:lnTo>
                  <a:lnTo>
                    <a:pt x="1404" y="69"/>
                  </a:lnTo>
                  <a:lnTo>
                    <a:pt x="1387" y="59"/>
                  </a:lnTo>
                  <a:lnTo>
                    <a:pt x="1370" y="49"/>
                  </a:lnTo>
                  <a:lnTo>
                    <a:pt x="1351" y="39"/>
                  </a:lnTo>
                  <a:lnTo>
                    <a:pt x="1333" y="31"/>
                  </a:lnTo>
                  <a:lnTo>
                    <a:pt x="1313" y="24"/>
                  </a:lnTo>
                  <a:lnTo>
                    <a:pt x="1295" y="17"/>
                  </a:lnTo>
                  <a:lnTo>
                    <a:pt x="1274" y="13"/>
                  </a:lnTo>
                  <a:lnTo>
                    <a:pt x="1254" y="8"/>
                  </a:lnTo>
                  <a:lnTo>
                    <a:pt x="1234" y="5"/>
                  </a:lnTo>
                  <a:lnTo>
                    <a:pt x="1213" y="2"/>
                  </a:lnTo>
                  <a:lnTo>
                    <a:pt x="1192" y="0"/>
                  </a:lnTo>
                  <a:lnTo>
                    <a:pt x="1171" y="0"/>
                  </a:lnTo>
                  <a:lnTo>
                    <a:pt x="420" y="0"/>
                  </a:lnTo>
                  <a:lnTo>
                    <a:pt x="378" y="2"/>
                  </a:lnTo>
                  <a:lnTo>
                    <a:pt x="335" y="8"/>
                  </a:lnTo>
                  <a:lnTo>
                    <a:pt x="295" y="19"/>
                  </a:lnTo>
                  <a:lnTo>
                    <a:pt x="257" y="34"/>
                  </a:lnTo>
                  <a:lnTo>
                    <a:pt x="220" y="51"/>
                  </a:lnTo>
                  <a:lnTo>
                    <a:pt x="185" y="72"/>
                  </a:lnTo>
                  <a:lnTo>
                    <a:pt x="153" y="96"/>
                  </a:lnTo>
                  <a:lnTo>
                    <a:pt x="123" y="123"/>
                  </a:lnTo>
                  <a:lnTo>
                    <a:pt x="96" y="153"/>
                  </a:lnTo>
                  <a:lnTo>
                    <a:pt x="71" y="186"/>
                  </a:lnTo>
                  <a:lnTo>
                    <a:pt x="51" y="220"/>
                  </a:lnTo>
                  <a:lnTo>
                    <a:pt x="33" y="257"/>
                  </a:lnTo>
                  <a:lnTo>
                    <a:pt x="18" y="295"/>
                  </a:lnTo>
                  <a:lnTo>
                    <a:pt x="8" y="335"/>
                  </a:lnTo>
                  <a:lnTo>
                    <a:pt x="2" y="378"/>
                  </a:lnTo>
                  <a:lnTo>
                    <a:pt x="0" y="420"/>
                  </a:lnTo>
                  <a:lnTo>
                    <a:pt x="0" y="1177"/>
                  </a:lnTo>
                  <a:lnTo>
                    <a:pt x="1592" y="1177"/>
                  </a:lnTo>
                  <a:lnTo>
                    <a:pt x="1592" y="420"/>
                  </a:lnTo>
                  <a:lnTo>
                    <a:pt x="1590" y="379"/>
                  </a:lnTo>
                  <a:lnTo>
                    <a:pt x="1584" y="338"/>
                  </a:lnTo>
                  <a:lnTo>
                    <a:pt x="1573" y="297"/>
                  </a:lnTo>
                  <a:lnTo>
                    <a:pt x="1560" y="259"/>
                  </a:lnTo>
                  <a:lnTo>
                    <a:pt x="1542" y="221"/>
                  </a:lnTo>
                  <a:lnTo>
                    <a:pt x="1522" y="187"/>
                  </a:lnTo>
                  <a:lnTo>
                    <a:pt x="1496" y="153"/>
                  </a:lnTo>
                  <a:lnTo>
                    <a:pt x="1469" y="122"/>
                  </a:lnTo>
                  <a:close/>
                </a:path>
              </a:pathLst>
            </a:custGeom>
            <a:solidFill>
              <a:srgbClr val="E09E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7" name="Freeform 13"/>
            <p:cNvSpPr>
              <a:spLocks/>
            </p:cNvSpPr>
            <p:nvPr/>
          </p:nvSpPr>
          <p:spPr bwMode="auto">
            <a:xfrm>
              <a:off x="4046538" y="3384550"/>
              <a:ext cx="1212850" cy="884238"/>
            </a:xfrm>
            <a:custGeom>
              <a:avLst/>
              <a:gdLst/>
              <a:ahLst/>
              <a:cxnLst>
                <a:cxn ang="0">
                  <a:pos x="1402" y="100"/>
                </a:cxn>
                <a:cxn ang="0">
                  <a:pos x="1372" y="76"/>
                </a:cxn>
                <a:cxn ang="0">
                  <a:pos x="1340" y="56"/>
                </a:cxn>
                <a:cxn ang="0">
                  <a:pos x="1306" y="37"/>
                </a:cxn>
                <a:cxn ang="0">
                  <a:pos x="1272" y="23"/>
                </a:cxn>
                <a:cxn ang="0">
                  <a:pos x="1235" y="12"/>
                </a:cxn>
                <a:cxn ang="0">
                  <a:pos x="1198" y="5"/>
                </a:cxn>
                <a:cxn ang="0">
                  <a:pos x="1160" y="0"/>
                </a:cxn>
                <a:cxn ang="0">
                  <a:pos x="389" y="0"/>
                </a:cxn>
                <a:cxn ang="0">
                  <a:pos x="311" y="8"/>
                </a:cxn>
                <a:cxn ang="0">
                  <a:pos x="239" y="31"/>
                </a:cxn>
                <a:cxn ang="0">
                  <a:pos x="172" y="67"/>
                </a:cxn>
                <a:cxn ang="0">
                  <a:pos x="114" y="114"/>
                </a:cxn>
                <a:cxn ang="0">
                  <a:pos x="67" y="172"/>
                </a:cxn>
                <a:cxn ang="0">
                  <a:pos x="31" y="239"/>
                </a:cxn>
                <a:cxn ang="0">
                  <a:pos x="8" y="311"/>
                </a:cxn>
                <a:cxn ang="0">
                  <a:pos x="0" y="389"/>
                </a:cxn>
                <a:cxn ang="0">
                  <a:pos x="696" y="1115"/>
                </a:cxn>
                <a:cxn ang="0">
                  <a:pos x="706" y="1079"/>
                </a:cxn>
                <a:cxn ang="0">
                  <a:pos x="723" y="1041"/>
                </a:cxn>
                <a:cxn ang="0">
                  <a:pos x="747" y="1008"/>
                </a:cxn>
                <a:cxn ang="0">
                  <a:pos x="774" y="978"/>
                </a:cxn>
                <a:cxn ang="0">
                  <a:pos x="806" y="952"/>
                </a:cxn>
                <a:cxn ang="0">
                  <a:pos x="842" y="933"/>
                </a:cxn>
                <a:cxn ang="0">
                  <a:pos x="881" y="920"/>
                </a:cxn>
                <a:cxn ang="0">
                  <a:pos x="923" y="913"/>
                </a:cxn>
                <a:cxn ang="0">
                  <a:pos x="964" y="913"/>
                </a:cxn>
                <a:cxn ang="0">
                  <a:pos x="1006" y="920"/>
                </a:cxn>
                <a:cxn ang="0">
                  <a:pos x="1045" y="933"/>
                </a:cxn>
                <a:cxn ang="0">
                  <a:pos x="1081" y="952"/>
                </a:cxn>
                <a:cxn ang="0">
                  <a:pos x="1113" y="978"/>
                </a:cxn>
                <a:cxn ang="0">
                  <a:pos x="1140" y="1008"/>
                </a:cxn>
                <a:cxn ang="0">
                  <a:pos x="1163" y="1041"/>
                </a:cxn>
                <a:cxn ang="0">
                  <a:pos x="1181" y="1079"/>
                </a:cxn>
                <a:cxn ang="0">
                  <a:pos x="1191" y="1115"/>
                </a:cxn>
                <a:cxn ang="0">
                  <a:pos x="1529" y="389"/>
                </a:cxn>
                <a:cxn ang="0">
                  <a:pos x="1522" y="313"/>
                </a:cxn>
                <a:cxn ang="0">
                  <a:pos x="1500" y="241"/>
                </a:cxn>
                <a:cxn ang="0">
                  <a:pos x="1464" y="174"/>
                </a:cxn>
                <a:cxn ang="0">
                  <a:pos x="1416" y="114"/>
                </a:cxn>
              </a:cxnLst>
              <a:rect l="0" t="0" r="r" b="b"/>
              <a:pathLst>
                <a:path w="1529" h="1115">
                  <a:moveTo>
                    <a:pt x="1416" y="114"/>
                  </a:moveTo>
                  <a:lnTo>
                    <a:pt x="1402" y="100"/>
                  </a:lnTo>
                  <a:lnTo>
                    <a:pt x="1387" y="88"/>
                  </a:lnTo>
                  <a:lnTo>
                    <a:pt x="1372" y="76"/>
                  </a:lnTo>
                  <a:lnTo>
                    <a:pt x="1356" y="66"/>
                  </a:lnTo>
                  <a:lnTo>
                    <a:pt x="1340" y="56"/>
                  </a:lnTo>
                  <a:lnTo>
                    <a:pt x="1324" y="46"/>
                  </a:lnTo>
                  <a:lnTo>
                    <a:pt x="1306" y="37"/>
                  </a:lnTo>
                  <a:lnTo>
                    <a:pt x="1289" y="29"/>
                  </a:lnTo>
                  <a:lnTo>
                    <a:pt x="1272" y="23"/>
                  </a:lnTo>
                  <a:lnTo>
                    <a:pt x="1253" y="16"/>
                  </a:lnTo>
                  <a:lnTo>
                    <a:pt x="1235" y="12"/>
                  </a:lnTo>
                  <a:lnTo>
                    <a:pt x="1216" y="7"/>
                  </a:lnTo>
                  <a:lnTo>
                    <a:pt x="1198" y="5"/>
                  </a:lnTo>
                  <a:lnTo>
                    <a:pt x="1178" y="3"/>
                  </a:lnTo>
                  <a:lnTo>
                    <a:pt x="1160" y="0"/>
                  </a:lnTo>
                  <a:lnTo>
                    <a:pt x="1140" y="0"/>
                  </a:lnTo>
                  <a:lnTo>
                    <a:pt x="389" y="0"/>
                  </a:lnTo>
                  <a:lnTo>
                    <a:pt x="350" y="3"/>
                  </a:lnTo>
                  <a:lnTo>
                    <a:pt x="311" y="8"/>
                  </a:lnTo>
                  <a:lnTo>
                    <a:pt x="274" y="18"/>
                  </a:lnTo>
                  <a:lnTo>
                    <a:pt x="239" y="31"/>
                  </a:lnTo>
                  <a:lnTo>
                    <a:pt x="204" y="47"/>
                  </a:lnTo>
                  <a:lnTo>
                    <a:pt x="172" y="67"/>
                  </a:lnTo>
                  <a:lnTo>
                    <a:pt x="142" y="89"/>
                  </a:lnTo>
                  <a:lnTo>
                    <a:pt x="114" y="114"/>
                  </a:lnTo>
                  <a:lnTo>
                    <a:pt x="89" y="142"/>
                  </a:lnTo>
                  <a:lnTo>
                    <a:pt x="67" y="172"/>
                  </a:lnTo>
                  <a:lnTo>
                    <a:pt x="47" y="204"/>
                  </a:lnTo>
                  <a:lnTo>
                    <a:pt x="31" y="239"/>
                  </a:lnTo>
                  <a:lnTo>
                    <a:pt x="17" y="274"/>
                  </a:lnTo>
                  <a:lnTo>
                    <a:pt x="8" y="311"/>
                  </a:lnTo>
                  <a:lnTo>
                    <a:pt x="2" y="350"/>
                  </a:lnTo>
                  <a:lnTo>
                    <a:pt x="0" y="389"/>
                  </a:lnTo>
                  <a:lnTo>
                    <a:pt x="0" y="1115"/>
                  </a:lnTo>
                  <a:lnTo>
                    <a:pt x="696" y="1115"/>
                  </a:lnTo>
                  <a:lnTo>
                    <a:pt x="700" y="1100"/>
                  </a:lnTo>
                  <a:lnTo>
                    <a:pt x="706" y="1079"/>
                  </a:lnTo>
                  <a:lnTo>
                    <a:pt x="714" y="1060"/>
                  </a:lnTo>
                  <a:lnTo>
                    <a:pt x="723" y="1041"/>
                  </a:lnTo>
                  <a:lnTo>
                    <a:pt x="735" y="1024"/>
                  </a:lnTo>
                  <a:lnTo>
                    <a:pt x="747" y="1008"/>
                  </a:lnTo>
                  <a:lnTo>
                    <a:pt x="760" y="992"/>
                  </a:lnTo>
                  <a:lnTo>
                    <a:pt x="774" y="978"/>
                  </a:lnTo>
                  <a:lnTo>
                    <a:pt x="790" y="964"/>
                  </a:lnTo>
                  <a:lnTo>
                    <a:pt x="806" y="952"/>
                  </a:lnTo>
                  <a:lnTo>
                    <a:pt x="824" y="942"/>
                  </a:lnTo>
                  <a:lnTo>
                    <a:pt x="842" y="933"/>
                  </a:lnTo>
                  <a:lnTo>
                    <a:pt x="862" y="926"/>
                  </a:lnTo>
                  <a:lnTo>
                    <a:pt x="881" y="920"/>
                  </a:lnTo>
                  <a:lnTo>
                    <a:pt x="902" y="916"/>
                  </a:lnTo>
                  <a:lnTo>
                    <a:pt x="923" y="913"/>
                  </a:lnTo>
                  <a:lnTo>
                    <a:pt x="943" y="912"/>
                  </a:lnTo>
                  <a:lnTo>
                    <a:pt x="964" y="913"/>
                  </a:lnTo>
                  <a:lnTo>
                    <a:pt x="985" y="916"/>
                  </a:lnTo>
                  <a:lnTo>
                    <a:pt x="1006" y="920"/>
                  </a:lnTo>
                  <a:lnTo>
                    <a:pt x="1025" y="926"/>
                  </a:lnTo>
                  <a:lnTo>
                    <a:pt x="1045" y="933"/>
                  </a:lnTo>
                  <a:lnTo>
                    <a:pt x="1063" y="942"/>
                  </a:lnTo>
                  <a:lnTo>
                    <a:pt x="1081" y="952"/>
                  </a:lnTo>
                  <a:lnTo>
                    <a:pt x="1097" y="964"/>
                  </a:lnTo>
                  <a:lnTo>
                    <a:pt x="1113" y="978"/>
                  </a:lnTo>
                  <a:lnTo>
                    <a:pt x="1127" y="992"/>
                  </a:lnTo>
                  <a:lnTo>
                    <a:pt x="1140" y="1008"/>
                  </a:lnTo>
                  <a:lnTo>
                    <a:pt x="1152" y="1024"/>
                  </a:lnTo>
                  <a:lnTo>
                    <a:pt x="1163" y="1041"/>
                  </a:lnTo>
                  <a:lnTo>
                    <a:pt x="1173" y="1060"/>
                  </a:lnTo>
                  <a:lnTo>
                    <a:pt x="1181" y="1079"/>
                  </a:lnTo>
                  <a:lnTo>
                    <a:pt x="1187" y="1100"/>
                  </a:lnTo>
                  <a:lnTo>
                    <a:pt x="1191" y="1115"/>
                  </a:lnTo>
                  <a:lnTo>
                    <a:pt x="1529" y="1115"/>
                  </a:lnTo>
                  <a:lnTo>
                    <a:pt x="1529" y="389"/>
                  </a:lnTo>
                  <a:lnTo>
                    <a:pt x="1526" y="351"/>
                  </a:lnTo>
                  <a:lnTo>
                    <a:pt x="1522" y="313"/>
                  </a:lnTo>
                  <a:lnTo>
                    <a:pt x="1512" y="277"/>
                  </a:lnTo>
                  <a:lnTo>
                    <a:pt x="1500" y="241"/>
                  </a:lnTo>
                  <a:lnTo>
                    <a:pt x="1484" y="206"/>
                  </a:lnTo>
                  <a:lnTo>
                    <a:pt x="1464" y="174"/>
                  </a:lnTo>
                  <a:lnTo>
                    <a:pt x="1441" y="143"/>
                  </a:lnTo>
                  <a:lnTo>
                    <a:pt x="1416" y="1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8" name="Freeform 14"/>
            <p:cNvSpPr>
              <a:spLocks/>
            </p:cNvSpPr>
            <p:nvPr/>
          </p:nvSpPr>
          <p:spPr bwMode="auto">
            <a:xfrm>
              <a:off x="4078288" y="3416300"/>
              <a:ext cx="1149350" cy="820738"/>
            </a:xfrm>
            <a:custGeom>
              <a:avLst/>
              <a:gdLst/>
              <a:ahLst/>
              <a:cxnLst>
                <a:cxn ang="0">
                  <a:pos x="880" y="832"/>
                </a:cxn>
                <a:cxn ang="0">
                  <a:pos x="834" y="839"/>
                </a:cxn>
                <a:cxn ang="0">
                  <a:pos x="791" y="854"/>
                </a:cxn>
                <a:cxn ang="0">
                  <a:pos x="750" y="875"/>
                </a:cxn>
                <a:cxn ang="0">
                  <a:pos x="713" y="901"/>
                </a:cxn>
                <a:cxn ang="0">
                  <a:pos x="681" y="933"/>
                </a:cxn>
                <a:cxn ang="0">
                  <a:pos x="655" y="970"/>
                </a:cxn>
                <a:cxn ang="0">
                  <a:pos x="634" y="1012"/>
                </a:cxn>
                <a:cxn ang="0">
                  <a:pos x="0" y="1033"/>
                </a:cxn>
                <a:cxn ang="0">
                  <a:pos x="2" y="314"/>
                </a:cxn>
                <a:cxn ang="0">
                  <a:pos x="15" y="247"/>
                </a:cxn>
                <a:cxn ang="0">
                  <a:pos x="42" y="184"/>
                </a:cxn>
                <a:cxn ang="0">
                  <a:pos x="80" y="127"/>
                </a:cxn>
                <a:cxn ang="0">
                  <a:pos x="116" y="89"/>
                </a:cxn>
                <a:cxn ang="0">
                  <a:pos x="142" y="68"/>
                </a:cxn>
                <a:cxn ang="0">
                  <a:pos x="171" y="49"/>
                </a:cxn>
                <a:cxn ang="0">
                  <a:pos x="201" y="33"/>
                </a:cxn>
                <a:cxn ang="0">
                  <a:pos x="232" y="19"/>
                </a:cxn>
                <a:cxn ang="0">
                  <a:pos x="264" y="10"/>
                </a:cxn>
                <a:cxn ang="0">
                  <a:pos x="298" y="3"/>
                </a:cxn>
                <a:cxn ang="0">
                  <a:pos x="332" y="0"/>
                </a:cxn>
                <a:cxn ang="0">
                  <a:pos x="1100" y="0"/>
                </a:cxn>
                <a:cxn ang="0">
                  <a:pos x="1135" y="1"/>
                </a:cxn>
                <a:cxn ang="0">
                  <a:pos x="1170" y="6"/>
                </a:cxn>
                <a:cxn ang="0">
                  <a:pos x="1202" y="15"/>
                </a:cxn>
                <a:cxn ang="0">
                  <a:pos x="1234" y="26"/>
                </a:cxn>
                <a:cxn ang="0">
                  <a:pos x="1265" y="40"/>
                </a:cxn>
                <a:cxn ang="0">
                  <a:pos x="1294" y="58"/>
                </a:cxn>
                <a:cxn ang="0">
                  <a:pos x="1322" y="79"/>
                </a:cxn>
                <a:cxn ang="0">
                  <a:pos x="1347" y="102"/>
                </a:cxn>
                <a:cxn ang="0">
                  <a:pos x="1391" y="155"/>
                </a:cxn>
                <a:cxn ang="0">
                  <a:pos x="1423" y="215"/>
                </a:cxn>
                <a:cxn ang="0">
                  <a:pos x="1443" y="279"/>
                </a:cxn>
                <a:cxn ang="0">
                  <a:pos x="1449" y="348"/>
                </a:cxn>
                <a:cxn ang="0">
                  <a:pos x="1181" y="1033"/>
                </a:cxn>
                <a:cxn ang="0">
                  <a:pos x="1163" y="991"/>
                </a:cxn>
                <a:cxn ang="0">
                  <a:pos x="1138" y="952"/>
                </a:cxn>
                <a:cxn ang="0">
                  <a:pos x="1110" y="917"/>
                </a:cxn>
                <a:cxn ang="0">
                  <a:pos x="1075" y="887"/>
                </a:cxn>
                <a:cxn ang="0">
                  <a:pos x="1037" y="863"/>
                </a:cxn>
                <a:cxn ang="0">
                  <a:pos x="994" y="846"/>
                </a:cxn>
                <a:cxn ang="0">
                  <a:pos x="951" y="834"/>
                </a:cxn>
                <a:cxn ang="0">
                  <a:pos x="903" y="831"/>
                </a:cxn>
              </a:cxnLst>
              <a:rect l="0" t="0" r="r" b="b"/>
              <a:pathLst>
                <a:path w="1449" h="1033">
                  <a:moveTo>
                    <a:pt x="903" y="831"/>
                  </a:moveTo>
                  <a:lnTo>
                    <a:pt x="880" y="832"/>
                  </a:lnTo>
                  <a:lnTo>
                    <a:pt x="856" y="834"/>
                  </a:lnTo>
                  <a:lnTo>
                    <a:pt x="834" y="839"/>
                  </a:lnTo>
                  <a:lnTo>
                    <a:pt x="812" y="846"/>
                  </a:lnTo>
                  <a:lnTo>
                    <a:pt x="791" y="854"/>
                  </a:lnTo>
                  <a:lnTo>
                    <a:pt x="770" y="863"/>
                  </a:lnTo>
                  <a:lnTo>
                    <a:pt x="750" y="875"/>
                  </a:lnTo>
                  <a:lnTo>
                    <a:pt x="732" y="887"/>
                  </a:lnTo>
                  <a:lnTo>
                    <a:pt x="713" y="901"/>
                  </a:lnTo>
                  <a:lnTo>
                    <a:pt x="697" y="917"/>
                  </a:lnTo>
                  <a:lnTo>
                    <a:pt x="681" y="933"/>
                  </a:lnTo>
                  <a:lnTo>
                    <a:pt x="667" y="952"/>
                  </a:lnTo>
                  <a:lnTo>
                    <a:pt x="655" y="970"/>
                  </a:lnTo>
                  <a:lnTo>
                    <a:pt x="643" y="991"/>
                  </a:lnTo>
                  <a:lnTo>
                    <a:pt x="634" y="1012"/>
                  </a:lnTo>
                  <a:lnTo>
                    <a:pt x="626" y="1033"/>
                  </a:lnTo>
                  <a:lnTo>
                    <a:pt x="0" y="1033"/>
                  </a:lnTo>
                  <a:lnTo>
                    <a:pt x="0" y="348"/>
                  </a:lnTo>
                  <a:lnTo>
                    <a:pt x="2" y="314"/>
                  </a:lnTo>
                  <a:lnTo>
                    <a:pt x="7" y="279"/>
                  </a:lnTo>
                  <a:lnTo>
                    <a:pt x="15" y="247"/>
                  </a:lnTo>
                  <a:lnTo>
                    <a:pt x="27" y="215"/>
                  </a:lnTo>
                  <a:lnTo>
                    <a:pt x="42" y="184"/>
                  </a:lnTo>
                  <a:lnTo>
                    <a:pt x="59" y="155"/>
                  </a:lnTo>
                  <a:lnTo>
                    <a:pt x="80" y="127"/>
                  </a:lnTo>
                  <a:lnTo>
                    <a:pt x="103" y="102"/>
                  </a:lnTo>
                  <a:lnTo>
                    <a:pt x="116" y="89"/>
                  </a:lnTo>
                  <a:lnTo>
                    <a:pt x="128" y="79"/>
                  </a:lnTo>
                  <a:lnTo>
                    <a:pt x="142" y="68"/>
                  </a:lnTo>
                  <a:lnTo>
                    <a:pt x="156" y="58"/>
                  </a:lnTo>
                  <a:lnTo>
                    <a:pt x="171" y="49"/>
                  </a:lnTo>
                  <a:lnTo>
                    <a:pt x="185" y="40"/>
                  </a:lnTo>
                  <a:lnTo>
                    <a:pt x="201" y="33"/>
                  </a:lnTo>
                  <a:lnTo>
                    <a:pt x="216" y="26"/>
                  </a:lnTo>
                  <a:lnTo>
                    <a:pt x="232" y="19"/>
                  </a:lnTo>
                  <a:lnTo>
                    <a:pt x="248" y="15"/>
                  </a:lnTo>
                  <a:lnTo>
                    <a:pt x="264" y="10"/>
                  </a:lnTo>
                  <a:lnTo>
                    <a:pt x="280" y="6"/>
                  </a:lnTo>
                  <a:lnTo>
                    <a:pt x="298" y="3"/>
                  </a:lnTo>
                  <a:lnTo>
                    <a:pt x="315" y="1"/>
                  </a:lnTo>
                  <a:lnTo>
                    <a:pt x="332" y="0"/>
                  </a:lnTo>
                  <a:lnTo>
                    <a:pt x="349" y="0"/>
                  </a:lnTo>
                  <a:lnTo>
                    <a:pt x="1100" y="0"/>
                  </a:lnTo>
                  <a:lnTo>
                    <a:pt x="1118" y="0"/>
                  </a:lnTo>
                  <a:lnTo>
                    <a:pt x="1135" y="1"/>
                  </a:lnTo>
                  <a:lnTo>
                    <a:pt x="1152" y="3"/>
                  </a:lnTo>
                  <a:lnTo>
                    <a:pt x="1170" y="6"/>
                  </a:lnTo>
                  <a:lnTo>
                    <a:pt x="1186" y="10"/>
                  </a:lnTo>
                  <a:lnTo>
                    <a:pt x="1202" y="15"/>
                  </a:lnTo>
                  <a:lnTo>
                    <a:pt x="1218" y="19"/>
                  </a:lnTo>
                  <a:lnTo>
                    <a:pt x="1234" y="26"/>
                  </a:lnTo>
                  <a:lnTo>
                    <a:pt x="1249" y="33"/>
                  </a:lnTo>
                  <a:lnTo>
                    <a:pt x="1265" y="40"/>
                  </a:lnTo>
                  <a:lnTo>
                    <a:pt x="1279" y="49"/>
                  </a:lnTo>
                  <a:lnTo>
                    <a:pt x="1294" y="58"/>
                  </a:lnTo>
                  <a:lnTo>
                    <a:pt x="1308" y="68"/>
                  </a:lnTo>
                  <a:lnTo>
                    <a:pt x="1322" y="79"/>
                  </a:lnTo>
                  <a:lnTo>
                    <a:pt x="1334" y="89"/>
                  </a:lnTo>
                  <a:lnTo>
                    <a:pt x="1347" y="102"/>
                  </a:lnTo>
                  <a:lnTo>
                    <a:pt x="1370" y="127"/>
                  </a:lnTo>
                  <a:lnTo>
                    <a:pt x="1391" y="155"/>
                  </a:lnTo>
                  <a:lnTo>
                    <a:pt x="1408" y="184"/>
                  </a:lnTo>
                  <a:lnTo>
                    <a:pt x="1423" y="215"/>
                  </a:lnTo>
                  <a:lnTo>
                    <a:pt x="1434" y="247"/>
                  </a:lnTo>
                  <a:lnTo>
                    <a:pt x="1443" y="279"/>
                  </a:lnTo>
                  <a:lnTo>
                    <a:pt x="1448" y="314"/>
                  </a:lnTo>
                  <a:lnTo>
                    <a:pt x="1449" y="348"/>
                  </a:lnTo>
                  <a:lnTo>
                    <a:pt x="1449" y="1033"/>
                  </a:lnTo>
                  <a:lnTo>
                    <a:pt x="1181" y="1033"/>
                  </a:lnTo>
                  <a:lnTo>
                    <a:pt x="1173" y="1012"/>
                  </a:lnTo>
                  <a:lnTo>
                    <a:pt x="1163" y="991"/>
                  </a:lnTo>
                  <a:lnTo>
                    <a:pt x="1152" y="970"/>
                  </a:lnTo>
                  <a:lnTo>
                    <a:pt x="1138" y="952"/>
                  </a:lnTo>
                  <a:lnTo>
                    <a:pt x="1125" y="933"/>
                  </a:lnTo>
                  <a:lnTo>
                    <a:pt x="1110" y="917"/>
                  </a:lnTo>
                  <a:lnTo>
                    <a:pt x="1092" y="901"/>
                  </a:lnTo>
                  <a:lnTo>
                    <a:pt x="1075" y="887"/>
                  </a:lnTo>
                  <a:lnTo>
                    <a:pt x="1057" y="875"/>
                  </a:lnTo>
                  <a:lnTo>
                    <a:pt x="1037" y="863"/>
                  </a:lnTo>
                  <a:lnTo>
                    <a:pt x="1016" y="854"/>
                  </a:lnTo>
                  <a:lnTo>
                    <a:pt x="994" y="846"/>
                  </a:lnTo>
                  <a:lnTo>
                    <a:pt x="973" y="839"/>
                  </a:lnTo>
                  <a:lnTo>
                    <a:pt x="951" y="834"/>
                  </a:lnTo>
                  <a:lnTo>
                    <a:pt x="927" y="832"/>
                  </a:lnTo>
                  <a:lnTo>
                    <a:pt x="903" y="831"/>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9" name="Freeform 15"/>
            <p:cNvSpPr>
              <a:spLocks/>
            </p:cNvSpPr>
            <p:nvPr/>
          </p:nvSpPr>
          <p:spPr bwMode="auto">
            <a:xfrm>
              <a:off x="4078288" y="3416300"/>
              <a:ext cx="1108075" cy="820738"/>
            </a:xfrm>
            <a:custGeom>
              <a:avLst/>
              <a:gdLst/>
              <a:ahLst/>
              <a:cxnLst>
                <a:cxn ang="0">
                  <a:pos x="36" y="360"/>
                </a:cxn>
                <a:cxn ang="0">
                  <a:pos x="50" y="293"/>
                </a:cxn>
                <a:cxn ang="0">
                  <a:pos x="76" y="230"/>
                </a:cxn>
                <a:cxn ang="0">
                  <a:pos x="114" y="173"/>
                </a:cxn>
                <a:cxn ang="0">
                  <a:pos x="150" y="135"/>
                </a:cxn>
                <a:cxn ang="0">
                  <a:pos x="177" y="114"/>
                </a:cxn>
                <a:cxn ang="0">
                  <a:pos x="205" y="95"/>
                </a:cxn>
                <a:cxn ang="0">
                  <a:pos x="235" y="79"/>
                </a:cxn>
                <a:cxn ang="0">
                  <a:pos x="267" y="65"/>
                </a:cxn>
                <a:cxn ang="0">
                  <a:pos x="299" y="56"/>
                </a:cxn>
                <a:cxn ang="0">
                  <a:pos x="332" y="49"/>
                </a:cxn>
                <a:cxn ang="0">
                  <a:pos x="367" y="46"/>
                </a:cxn>
                <a:cxn ang="0">
                  <a:pos x="1135" y="46"/>
                </a:cxn>
                <a:cxn ang="0">
                  <a:pos x="1170" y="47"/>
                </a:cxn>
                <a:cxn ang="0">
                  <a:pos x="1204" y="53"/>
                </a:cxn>
                <a:cxn ang="0">
                  <a:pos x="1236" y="61"/>
                </a:cxn>
                <a:cxn ang="0">
                  <a:pos x="1269" y="72"/>
                </a:cxn>
                <a:cxn ang="0">
                  <a:pos x="1300" y="86"/>
                </a:cxn>
                <a:cxn ang="0">
                  <a:pos x="1329" y="104"/>
                </a:cxn>
                <a:cxn ang="0">
                  <a:pos x="1356" y="125"/>
                </a:cxn>
                <a:cxn ang="0">
                  <a:pos x="1381" y="148"/>
                </a:cxn>
                <a:cxn ang="0">
                  <a:pos x="1390" y="156"/>
                </a:cxn>
                <a:cxn ang="0">
                  <a:pos x="1396" y="164"/>
                </a:cxn>
                <a:cxn ang="0">
                  <a:pos x="1386" y="147"/>
                </a:cxn>
                <a:cxn ang="0">
                  <a:pos x="1373" y="131"/>
                </a:cxn>
                <a:cxn ang="0">
                  <a:pos x="1361" y="116"/>
                </a:cxn>
                <a:cxn ang="0">
                  <a:pos x="1347" y="102"/>
                </a:cxn>
                <a:cxn ang="0">
                  <a:pos x="1322" y="79"/>
                </a:cxn>
                <a:cxn ang="0">
                  <a:pos x="1294" y="58"/>
                </a:cxn>
                <a:cxn ang="0">
                  <a:pos x="1265" y="40"/>
                </a:cxn>
                <a:cxn ang="0">
                  <a:pos x="1234" y="26"/>
                </a:cxn>
                <a:cxn ang="0">
                  <a:pos x="1202" y="15"/>
                </a:cxn>
                <a:cxn ang="0">
                  <a:pos x="1170" y="6"/>
                </a:cxn>
                <a:cxn ang="0">
                  <a:pos x="1135" y="1"/>
                </a:cxn>
                <a:cxn ang="0">
                  <a:pos x="1100" y="0"/>
                </a:cxn>
                <a:cxn ang="0">
                  <a:pos x="332" y="0"/>
                </a:cxn>
                <a:cxn ang="0">
                  <a:pos x="298" y="3"/>
                </a:cxn>
                <a:cxn ang="0">
                  <a:pos x="264" y="10"/>
                </a:cxn>
                <a:cxn ang="0">
                  <a:pos x="232" y="19"/>
                </a:cxn>
                <a:cxn ang="0">
                  <a:pos x="201" y="33"/>
                </a:cxn>
                <a:cxn ang="0">
                  <a:pos x="171" y="49"/>
                </a:cxn>
                <a:cxn ang="0">
                  <a:pos x="142" y="68"/>
                </a:cxn>
                <a:cxn ang="0">
                  <a:pos x="116" y="89"/>
                </a:cxn>
                <a:cxn ang="0">
                  <a:pos x="80" y="127"/>
                </a:cxn>
                <a:cxn ang="0">
                  <a:pos x="42" y="184"/>
                </a:cxn>
                <a:cxn ang="0">
                  <a:pos x="15" y="247"/>
                </a:cxn>
                <a:cxn ang="0">
                  <a:pos x="2" y="314"/>
                </a:cxn>
                <a:cxn ang="0">
                  <a:pos x="0" y="1033"/>
                </a:cxn>
                <a:cxn ang="0">
                  <a:pos x="35" y="394"/>
                </a:cxn>
              </a:cxnLst>
              <a:rect l="0" t="0" r="r" b="b"/>
              <a:pathLst>
                <a:path w="1396" h="1033">
                  <a:moveTo>
                    <a:pt x="35" y="394"/>
                  </a:moveTo>
                  <a:lnTo>
                    <a:pt x="36" y="360"/>
                  </a:lnTo>
                  <a:lnTo>
                    <a:pt x="42" y="325"/>
                  </a:lnTo>
                  <a:lnTo>
                    <a:pt x="50" y="293"/>
                  </a:lnTo>
                  <a:lnTo>
                    <a:pt x="61" y="261"/>
                  </a:lnTo>
                  <a:lnTo>
                    <a:pt x="76" y="230"/>
                  </a:lnTo>
                  <a:lnTo>
                    <a:pt x="94" y="201"/>
                  </a:lnTo>
                  <a:lnTo>
                    <a:pt x="114" y="173"/>
                  </a:lnTo>
                  <a:lnTo>
                    <a:pt x="137" y="148"/>
                  </a:lnTo>
                  <a:lnTo>
                    <a:pt x="150" y="135"/>
                  </a:lnTo>
                  <a:lnTo>
                    <a:pt x="163" y="125"/>
                  </a:lnTo>
                  <a:lnTo>
                    <a:pt x="177" y="114"/>
                  </a:lnTo>
                  <a:lnTo>
                    <a:pt x="190" y="104"/>
                  </a:lnTo>
                  <a:lnTo>
                    <a:pt x="205" y="95"/>
                  </a:lnTo>
                  <a:lnTo>
                    <a:pt x="219" y="86"/>
                  </a:lnTo>
                  <a:lnTo>
                    <a:pt x="235" y="79"/>
                  </a:lnTo>
                  <a:lnTo>
                    <a:pt x="250" y="72"/>
                  </a:lnTo>
                  <a:lnTo>
                    <a:pt x="267" y="65"/>
                  </a:lnTo>
                  <a:lnTo>
                    <a:pt x="283" y="61"/>
                  </a:lnTo>
                  <a:lnTo>
                    <a:pt x="299" y="56"/>
                  </a:lnTo>
                  <a:lnTo>
                    <a:pt x="315" y="53"/>
                  </a:lnTo>
                  <a:lnTo>
                    <a:pt x="332" y="49"/>
                  </a:lnTo>
                  <a:lnTo>
                    <a:pt x="349" y="47"/>
                  </a:lnTo>
                  <a:lnTo>
                    <a:pt x="367" y="46"/>
                  </a:lnTo>
                  <a:lnTo>
                    <a:pt x="384" y="46"/>
                  </a:lnTo>
                  <a:lnTo>
                    <a:pt x="1135" y="46"/>
                  </a:lnTo>
                  <a:lnTo>
                    <a:pt x="1152" y="46"/>
                  </a:lnTo>
                  <a:lnTo>
                    <a:pt x="1170" y="47"/>
                  </a:lnTo>
                  <a:lnTo>
                    <a:pt x="1187" y="49"/>
                  </a:lnTo>
                  <a:lnTo>
                    <a:pt x="1204" y="53"/>
                  </a:lnTo>
                  <a:lnTo>
                    <a:pt x="1220" y="56"/>
                  </a:lnTo>
                  <a:lnTo>
                    <a:pt x="1236" y="61"/>
                  </a:lnTo>
                  <a:lnTo>
                    <a:pt x="1252" y="65"/>
                  </a:lnTo>
                  <a:lnTo>
                    <a:pt x="1269" y="72"/>
                  </a:lnTo>
                  <a:lnTo>
                    <a:pt x="1284" y="79"/>
                  </a:lnTo>
                  <a:lnTo>
                    <a:pt x="1300" y="86"/>
                  </a:lnTo>
                  <a:lnTo>
                    <a:pt x="1314" y="95"/>
                  </a:lnTo>
                  <a:lnTo>
                    <a:pt x="1329" y="104"/>
                  </a:lnTo>
                  <a:lnTo>
                    <a:pt x="1342" y="114"/>
                  </a:lnTo>
                  <a:lnTo>
                    <a:pt x="1356" y="125"/>
                  </a:lnTo>
                  <a:lnTo>
                    <a:pt x="1369" y="135"/>
                  </a:lnTo>
                  <a:lnTo>
                    <a:pt x="1381" y="148"/>
                  </a:lnTo>
                  <a:lnTo>
                    <a:pt x="1386" y="152"/>
                  </a:lnTo>
                  <a:lnTo>
                    <a:pt x="1390" y="156"/>
                  </a:lnTo>
                  <a:lnTo>
                    <a:pt x="1393" y="160"/>
                  </a:lnTo>
                  <a:lnTo>
                    <a:pt x="1396" y="164"/>
                  </a:lnTo>
                  <a:lnTo>
                    <a:pt x="1391" y="156"/>
                  </a:lnTo>
                  <a:lnTo>
                    <a:pt x="1386" y="147"/>
                  </a:lnTo>
                  <a:lnTo>
                    <a:pt x="1380" y="139"/>
                  </a:lnTo>
                  <a:lnTo>
                    <a:pt x="1373" y="131"/>
                  </a:lnTo>
                  <a:lnTo>
                    <a:pt x="1368" y="124"/>
                  </a:lnTo>
                  <a:lnTo>
                    <a:pt x="1361" y="116"/>
                  </a:lnTo>
                  <a:lnTo>
                    <a:pt x="1354" y="109"/>
                  </a:lnTo>
                  <a:lnTo>
                    <a:pt x="1347" y="102"/>
                  </a:lnTo>
                  <a:lnTo>
                    <a:pt x="1334" y="89"/>
                  </a:lnTo>
                  <a:lnTo>
                    <a:pt x="1322" y="79"/>
                  </a:lnTo>
                  <a:lnTo>
                    <a:pt x="1308" y="68"/>
                  </a:lnTo>
                  <a:lnTo>
                    <a:pt x="1294" y="58"/>
                  </a:lnTo>
                  <a:lnTo>
                    <a:pt x="1279" y="49"/>
                  </a:lnTo>
                  <a:lnTo>
                    <a:pt x="1265" y="40"/>
                  </a:lnTo>
                  <a:lnTo>
                    <a:pt x="1249" y="33"/>
                  </a:lnTo>
                  <a:lnTo>
                    <a:pt x="1234" y="26"/>
                  </a:lnTo>
                  <a:lnTo>
                    <a:pt x="1218" y="19"/>
                  </a:lnTo>
                  <a:lnTo>
                    <a:pt x="1202" y="15"/>
                  </a:lnTo>
                  <a:lnTo>
                    <a:pt x="1186" y="10"/>
                  </a:lnTo>
                  <a:lnTo>
                    <a:pt x="1170" y="6"/>
                  </a:lnTo>
                  <a:lnTo>
                    <a:pt x="1152" y="3"/>
                  </a:lnTo>
                  <a:lnTo>
                    <a:pt x="1135" y="1"/>
                  </a:lnTo>
                  <a:lnTo>
                    <a:pt x="1118" y="0"/>
                  </a:lnTo>
                  <a:lnTo>
                    <a:pt x="1100" y="0"/>
                  </a:lnTo>
                  <a:lnTo>
                    <a:pt x="349" y="0"/>
                  </a:lnTo>
                  <a:lnTo>
                    <a:pt x="332" y="0"/>
                  </a:lnTo>
                  <a:lnTo>
                    <a:pt x="315" y="1"/>
                  </a:lnTo>
                  <a:lnTo>
                    <a:pt x="298" y="3"/>
                  </a:lnTo>
                  <a:lnTo>
                    <a:pt x="280" y="6"/>
                  </a:lnTo>
                  <a:lnTo>
                    <a:pt x="264" y="10"/>
                  </a:lnTo>
                  <a:lnTo>
                    <a:pt x="248" y="15"/>
                  </a:lnTo>
                  <a:lnTo>
                    <a:pt x="232" y="19"/>
                  </a:lnTo>
                  <a:lnTo>
                    <a:pt x="216" y="26"/>
                  </a:lnTo>
                  <a:lnTo>
                    <a:pt x="201" y="33"/>
                  </a:lnTo>
                  <a:lnTo>
                    <a:pt x="185" y="40"/>
                  </a:lnTo>
                  <a:lnTo>
                    <a:pt x="171" y="49"/>
                  </a:lnTo>
                  <a:lnTo>
                    <a:pt x="156" y="58"/>
                  </a:lnTo>
                  <a:lnTo>
                    <a:pt x="142" y="68"/>
                  </a:lnTo>
                  <a:lnTo>
                    <a:pt x="128" y="79"/>
                  </a:lnTo>
                  <a:lnTo>
                    <a:pt x="116" y="89"/>
                  </a:lnTo>
                  <a:lnTo>
                    <a:pt x="103" y="102"/>
                  </a:lnTo>
                  <a:lnTo>
                    <a:pt x="80" y="127"/>
                  </a:lnTo>
                  <a:lnTo>
                    <a:pt x="59" y="155"/>
                  </a:lnTo>
                  <a:lnTo>
                    <a:pt x="42" y="184"/>
                  </a:lnTo>
                  <a:lnTo>
                    <a:pt x="27" y="215"/>
                  </a:lnTo>
                  <a:lnTo>
                    <a:pt x="15" y="247"/>
                  </a:lnTo>
                  <a:lnTo>
                    <a:pt x="7" y="279"/>
                  </a:lnTo>
                  <a:lnTo>
                    <a:pt x="2" y="314"/>
                  </a:lnTo>
                  <a:lnTo>
                    <a:pt x="0" y="348"/>
                  </a:lnTo>
                  <a:lnTo>
                    <a:pt x="0" y="1033"/>
                  </a:lnTo>
                  <a:lnTo>
                    <a:pt x="35" y="1033"/>
                  </a:lnTo>
                  <a:lnTo>
                    <a:pt x="35" y="39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0" name="Freeform 16"/>
            <p:cNvSpPr>
              <a:spLocks/>
            </p:cNvSpPr>
            <p:nvPr/>
          </p:nvSpPr>
          <p:spPr bwMode="auto">
            <a:xfrm>
              <a:off x="4619625" y="4144963"/>
              <a:ext cx="347663" cy="347663"/>
            </a:xfrm>
            <a:custGeom>
              <a:avLst/>
              <a:gdLst/>
              <a:ahLst/>
              <a:cxnLst>
                <a:cxn ang="0">
                  <a:pos x="242" y="438"/>
                </a:cxn>
                <a:cxn ang="0">
                  <a:pos x="284" y="429"/>
                </a:cxn>
                <a:cxn ang="0">
                  <a:pos x="323" y="413"/>
                </a:cxn>
                <a:cxn ang="0">
                  <a:pos x="359" y="389"/>
                </a:cxn>
                <a:cxn ang="0">
                  <a:pos x="390" y="358"/>
                </a:cxn>
                <a:cxn ang="0">
                  <a:pos x="414" y="322"/>
                </a:cxn>
                <a:cxn ang="0">
                  <a:pos x="430" y="283"/>
                </a:cxn>
                <a:cxn ang="0">
                  <a:pos x="438" y="242"/>
                </a:cxn>
                <a:cxn ang="0">
                  <a:pos x="438" y="198"/>
                </a:cxn>
                <a:cxn ang="0">
                  <a:pos x="430" y="155"/>
                </a:cxn>
                <a:cxn ang="0">
                  <a:pos x="414" y="116"/>
                </a:cxn>
                <a:cxn ang="0">
                  <a:pos x="390" y="81"/>
                </a:cxn>
                <a:cxn ang="0">
                  <a:pos x="359" y="50"/>
                </a:cxn>
                <a:cxn ang="0">
                  <a:pos x="323" y="25"/>
                </a:cxn>
                <a:cxn ang="0">
                  <a:pos x="284" y="9"/>
                </a:cxn>
                <a:cxn ang="0">
                  <a:pos x="242" y="1"/>
                </a:cxn>
                <a:cxn ang="0">
                  <a:pos x="198" y="1"/>
                </a:cxn>
                <a:cxn ang="0">
                  <a:pos x="155" y="10"/>
                </a:cxn>
                <a:cxn ang="0">
                  <a:pos x="116" y="27"/>
                </a:cxn>
                <a:cxn ang="0">
                  <a:pos x="81" y="51"/>
                </a:cxn>
                <a:cxn ang="0">
                  <a:pos x="51" y="81"/>
                </a:cxn>
                <a:cxn ang="0">
                  <a:pos x="27" y="115"/>
                </a:cxn>
                <a:cxn ang="0">
                  <a:pos x="11" y="154"/>
                </a:cxn>
                <a:cxn ang="0">
                  <a:pos x="1" y="198"/>
                </a:cxn>
                <a:cxn ang="0">
                  <a:pos x="1" y="242"/>
                </a:cxn>
                <a:cxn ang="0">
                  <a:pos x="10" y="283"/>
                </a:cxn>
                <a:cxn ang="0">
                  <a:pos x="26" y="322"/>
                </a:cxn>
                <a:cxn ang="0">
                  <a:pos x="50" y="358"/>
                </a:cxn>
                <a:cxn ang="0">
                  <a:pos x="81" y="389"/>
                </a:cxn>
                <a:cxn ang="0">
                  <a:pos x="117" y="413"/>
                </a:cxn>
                <a:cxn ang="0">
                  <a:pos x="156" y="429"/>
                </a:cxn>
                <a:cxn ang="0">
                  <a:pos x="198" y="438"/>
                </a:cxn>
              </a:cxnLst>
              <a:rect l="0" t="0" r="r" b="b"/>
              <a:pathLst>
                <a:path w="439" h="439">
                  <a:moveTo>
                    <a:pt x="220" y="439"/>
                  </a:moveTo>
                  <a:lnTo>
                    <a:pt x="242" y="438"/>
                  </a:lnTo>
                  <a:lnTo>
                    <a:pt x="263" y="434"/>
                  </a:lnTo>
                  <a:lnTo>
                    <a:pt x="284" y="429"/>
                  </a:lnTo>
                  <a:lnTo>
                    <a:pt x="303" y="421"/>
                  </a:lnTo>
                  <a:lnTo>
                    <a:pt x="323" y="413"/>
                  </a:lnTo>
                  <a:lnTo>
                    <a:pt x="341" y="402"/>
                  </a:lnTo>
                  <a:lnTo>
                    <a:pt x="359" y="389"/>
                  </a:lnTo>
                  <a:lnTo>
                    <a:pt x="375" y="374"/>
                  </a:lnTo>
                  <a:lnTo>
                    <a:pt x="390" y="358"/>
                  </a:lnTo>
                  <a:lnTo>
                    <a:pt x="402" y="341"/>
                  </a:lnTo>
                  <a:lnTo>
                    <a:pt x="414" y="322"/>
                  </a:lnTo>
                  <a:lnTo>
                    <a:pt x="423" y="304"/>
                  </a:lnTo>
                  <a:lnTo>
                    <a:pt x="430" y="283"/>
                  </a:lnTo>
                  <a:lnTo>
                    <a:pt x="435" y="263"/>
                  </a:lnTo>
                  <a:lnTo>
                    <a:pt x="438" y="242"/>
                  </a:lnTo>
                  <a:lnTo>
                    <a:pt x="439" y="220"/>
                  </a:lnTo>
                  <a:lnTo>
                    <a:pt x="438" y="198"/>
                  </a:lnTo>
                  <a:lnTo>
                    <a:pt x="435" y="176"/>
                  </a:lnTo>
                  <a:lnTo>
                    <a:pt x="430" y="155"/>
                  </a:lnTo>
                  <a:lnTo>
                    <a:pt x="423" y="136"/>
                  </a:lnTo>
                  <a:lnTo>
                    <a:pt x="414" y="116"/>
                  </a:lnTo>
                  <a:lnTo>
                    <a:pt x="402" y="98"/>
                  </a:lnTo>
                  <a:lnTo>
                    <a:pt x="390" y="81"/>
                  </a:lnTo>
                  <a:lnTo>
                    <a:pt x="375" y="65"/>
                  </a:lnTo>
                  <a:lnTo>
                    <a:pt x="359" y="50"/>
                  </a:lnTo>
                  <a:lnTo>
                    <a:pt x="341" y="37"/>
                  </a:lnTo>
                  <a:lnTo>
                    <a:pt x="323" y="25"/>
                  </a:lnTo>
                  <a:lnTo>
                    <a:pt x="303" y="16"/>
                  </a:lnTo>
                  <a:lnTo>
                    <a:pt x="284" y="9"/>
                  </a:lnTo>
                  <a:lnTo>
                    <a:pt x="263" y="5"/>
                  </a:lnTo>
                  <a:lnTo>
                    <a:pt x="242" y="1"/>
                  </a:lnTo>
                  <a:lnTo>
                    <a:pt x="220" y="0"/>
                  </a:lnTo>
                  <a:lnTo>
                    <a:pt x="198" y="1"/>
                  </a:lnTo>
                  <a:lnTo>
                    <a:pt x="177" y="5"/>
                  </a:lnTo>
                  <a:lnTo>
                    <a:pt x="155" y="10"/>
                  </a:lnTo>
                  <a:lnTo>
                    <a:pt x="135" y="17"/>
                  </a:lnTo>
                  <a:lnTo>
                    <a:pt x="116" y="27"/>
                  </a:lnTo>
                  <a:lnTo>
                    <a:pt x="97" y="38"/>
                  </a:lnTo>
                  <a:lnTo>
                    <a:pt x="81" y="51"/>
                  </a:lnTo>
                  <a:lnTo>
                    <a:pt x="65" y="65"/>
                  </a:lnTo>
                  <a:lnTo>
                    <a:pt x="51" y="81"/>
                  </a:lnTo>
                  <a:lnTo>
                    <a:pt x="38" y="97"/>
                  </a:lnTo>
                  <a:lnTo>
                    <a:pt x="27" y="115"/>
                  </a:lnTo>
                  <a:lnTo>
                    <a:pt x="18" y="135"/>
                  </a:lnTo>
                  <a:lnTo>
                    <a:pt x="11" y="154"/>
                  </a:lnTo>
                  <a:lnTo>
                    <a:pt x="5" y="176"/>
                  </a:lnTo>
                  <a:lnTo>
                    <a:pt x="1" y="198"/>
                  </a:lnTo>
                  <a:lnTo>
                    <a:pt x="0" y="220"/>
                  </a:lnTo>
                  <a:lnTo>
                    <a:pt x="1" y="242"/>
                  </a:lnTo>
                  <a:lnTo>
                    <a:pt x="5" y="263"/>
                  </a:lnTo>
                  <a:lnTo>
                    <a:pt x="10" y="283"/>
                  </a:lnTo>
                  <a:lnTo>
                    <a:pt x="18" y="304"/>
                  </a:lnTo>
                  <a:lnTo>
                    <a:pt x="26" y="322"/>
                  </a:lnTo>
                  <a:lnTo>
                    <a:pt x="37" y="341"/>
                  </a:lnTo>
                  <a:lnTo>
                    <a:pt x="50" y="358"/>
                  </a:lnTo>
                  <a:lnTo>
                    <a:pt x="65" y="374"/>
                  </a:lnTo>
                  <a:lnTo>
                    <a:pt x="81" y="389"/>
                  </a:lnTo>
                  <a:lnTo>
                    <a:pt x="98" y="402"/>
                  </a:lnTo>
                  <a:lnTo>
                    <a:pt x="117" y="413"/>
                  </a:lnTo>
                  <a:lnTo>
                    <a:pt x="136" y="421"/>
                  </a:lnTo>
                  <a:lnTo>
                    <a:pt x="156" y="429"/>
                  </a:lnTo>
                  <a:lnTo>
                    <a:pt x="177" y="434"/>
                  </a:lnTo>
                  <a:lnTo>
                    <a:pt x="198" y="438"/>
                  </a:lnTo>
                  <a:lnTo>
                    <a:pt x="220" y="4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1" name="Freeform 17"/>
            <p:cNvSpPr>
              <a:spLocks/>
            </p:cNvSpPr>
            <p:nvPr/>
          </p:nvSpPr>
          <p:spPr bwMode="auto">
            <a:xfrm>
              <a:off x="4651375" y="4176713"/>
              <a:ext cx="284163" cy="284163"/>
            </a:xfrm>
            <a:custGeom>
              <a:avLst/>
              <a:gdLst/>
              <a:ahLst/>
              <a:cxnLst>
                <a:cxn ang="0">
                  <a:pos x="0" y="180"/>
                </a:cxn>
                <a:cxn ang="0">
                  <a:pos x="1" y="162"/>
                </a:cxn>
                <a:cxn ang="0">
                  <a:pos x="3" y="144"/>
                </a:cxn>
                <a:cxn ang="0">
                  <a:pos x="8" y="127"/>
                </a:cxn>
                <a:cxn ang="0">
                  <a:pos x="13" y="111"/>
                </a:cxn>
                <a:cxn ang="0">
                  <a:pos x="20" y="95"/>
                </a:cxn>
                <a:cxn ang="0">
                  <a:pos x="30" y="81"/>
                </a:cxn>
                <a:cxn ang="0">
                  <a:pos x="40" y="66"/>
                </a:cxn>
                <a:cxn ang="0">
                  <a:pos x="53" y="53"/>
                </a:cxn>
                <a:cxn ang="0">
                  <a:pos x="65" y="41"/>
                </a:cxn>
                <a:cxn ang="0">
                  <a:pos x="80" y="30"/>
                </a:cxn>
                <a:cxn ang="0">
                  <a:pos x="94" y="21"/>
                </a:cxn>
                <a:cxn ang="0">
                  <a:pos x="110" y="14"/>
                </a:cxn>
                <a:cxn ang="0">
                  <a:pos x="126" y="8"/>
                </a:cxn>
                <a:cxn ang="0">
                  <a:pos x="144" y="4"/>
                </a:cxn>
                <a:cxn ang="0">
                  <a:pos x="161" y="1"/>
                </a:cxn>
                <a:cxn ang="0">
                  <a:pos x="179" y="0"/>
                </a:cxn>
                <a:cxn ang="0">
                  <a:pos x="197" y="1"/>
                </a:cxn>
                <a:cxn ang="0">
                  <a:pos x="214" y="4"/>
                </a:cxn>
                <a:cxn ang="0">
                  <a:pos x="231" y="8"/>
                </a:cxn>
                <a:cxn ang="0">
                  <a:pos x="247" y="14"/>
                </a:cxn>
                <a:cxn ang="0">
                  <a:pos x="263" y="21"/>
                </a:cxn>
                <a:cxn ang="0">
                  <a:pos x="278" y="30"/>
                </a:cxn>
                <a:cxn ang="0">
                  <a:pos x="292" y="41"/>
                </a:cxn>
                <a:cxn ang="0">
                  <a:pos x="306" y="53"/>
                </a:cxn>
                <a:cxn ang="0">
                  <a:pos x="318" y="66"/>
                </a:cxn>
                <a:cxn ang="0">
                  <a:pos x="328" y="81"/>
                </a:cxn>
                <a:cxn ang="0">
                  <a:pos x="337" y="95"/>
                </a:cxn>
                <a:cxn ang="0">
                  <a:pos x="344" y="111"/>
                </a:cxn>
                <a:cxn ang="0">
                  <a:pos x="350" y="127"/>
                </a:cxn>
                <a:cxn ang="0">
                  <a:pos x="354" y="144"/>
                </a:cxn>
                <a:cxn ang="0">
                  <a:pos x="357" y="162"/>
                </a:cxn>
                <a:cxn ang="0">
                  <a:pos x="358" y="180"/>
                </a:cxn>
                <a:cxn ang="0">
                  <a:pos x="354" y="216"/>
                </a:cxn>
                <a:cxn ang="0">
                  <a:pos x="344" y="249"/>
                </a:cxn>
                <a:cxn ang="0">
                  <a:pos x="327" y="279"/>
                </a:cxn>
                <a:cxn ang="0">
                  <a:pos x="305" y="305"/>
                </a:cxn>
                <a:cxn ang="0">
                  <a:pos x="278" y="327"/>
                </a:cxn>
                <a:cxn ang="0">
                  <a:pos x="248" y="345"/>
                </a:cxn>
                <a:cxn ang="0">
                  <a:pos x="215" y="355"/>
                </a:cxn>
                <a:cxn ang="0">
                  <a:pos x="179" y="358"/>
                </a:cxn>
                <a:cxn ang="0">
                  <a:pos x="161" y="357"/>
                </a:cxn>
                <a:cxn ang="0">
                  <a:pos x="144" y="355"/>
                </a:cxn>
                <a:cxn ang="0">
                  <a:pos x="126" y="350"/>
                </a:cxn>
                <a:cxn ang="0">
                  <a:pos x="110" y="345"/>
                </a:cxn>
                <a:cxn ang="0">
                  <a:pos x="94" y="338"/>
                </a:cxn>
                <a:cxn ang="0">
                  <a:pos x="80" y="328"/>
                </a:cxn>
                <a:cxn ang="0">
                  <a:pos x="65" y="318"/>
                </a:cxn>
                <a:cxn ang="0">
                  <a:pos x="53" y="307"/>
                </a:cxn>
                <a:cxn ang="0">
                  <a:pos x="40" y="293"/>
                </a:cxn>
                <a:cxn ang="0">
                  <a:pos x="30" y="279"/>
                </a:cxn>
                <a:cxn ang="0">
                  <a:pos x="20" y="264"/>
                </a:cxn>
                <a:cxn ang="0">
                  <a:pos x="13" y="248"/>
                </a:cxn>
                <a:cxn ang="0">
                  <a:pos x="8" y="232"/>
                </a:cxn>
                <a:cxn ang="0">
                  <a:pos x="3" y="214"/>
                </a:cxn>
                <a:cxn ang="0">
                  <a:pos x="1" y="197"/>
                </a:cxn>
                <a:cxn ang="0">
                  <a:pos x="0" y="180"/>
                </a:cxn>
              </a:cxnLst>
              <a:rect l="0" t="0" r="r" b="b"/>
              <a:pathLst>
                <a:path w="358" h="358">
                  <a:moveTo>
                    <a:pt x="0" y="180"/>
                  </a:moveTo>
                  <a:lnTo>
                    <a:pt x="1" y="162"/>
                  </a:lnTo>
                  <a:lnTo>
                    <a:pt x="3" y="144"/>
                  </a:lnTo>
                  <a:lnTo>
                    <a:pt x="8" y="127"/>
                  </a:lnTo>
                  <a:lnTo>
                    <a:pt x="13" y="111"/>
                  </a:lnTo>
                  <a:lnTo>
                    <a:pt x="20" y="95"/>
                  </a:lnTo>
                  <a:lnTo>
                    <a:pt x="30" y="81"/>
                  </a:lnTo>
                  <a:lnTo>
                    <a:pt x="40" y="66"/>
                  </a:lnTo>
                  <a:lnTo>
                    <a:pt x="53" y="53"/>
                  </a:lnTo>
                  <a:lnTo>
                    <a:pt x="65" y="41"/>
                  </a:lnTo>
                  <a:lnTo>
                    <a:pt x="80" y="30"/>
                  </a:lnTo>
                  <a:lnTo>
                    <a:pt x="94" y="21"/>
                  </a:lnTo>
                  <a:lnTo>
                    <a:pt x="110" y="14"/>
                  </a:lnTo>
                  <a:lnTo>
                    <a:pt x="126" y="8"/>
                  </a:lnTo>
                  <a:lnTo>
                    <a:pt x="144" y="4"/>
                  </a:lnTo>
                  <a:lnTo>
                    <a:pt x="161" y="1"/>
                  </a:lnTo>
                  <a:lnTo>
                    <a:pt x="179" y="0"/>
                  </a:lnTo>
                  <a:lnTo>
                    <a:pt x="197" y="1"/>
                  </a:lnTo>
                  <a:lnTo>
                    <a:pt x="214" y="4"/>
                  </a:lnTo>
                  <a:lnTo>
                    <a:pt x="231" y="8"/>
                  </a:lnTo>
                  <a:lnTo>
                    <a:pt x="247" y="14"/>
                  </a:lnTo>
                  <a:lnTo>
                    <a:pt x="263" y="21"/>
                  </a:lnTo>
                  <a:lnTo>
                    <a:pt x="278" y="30"/>
                  </a:lnTo>
                  <a:lnTo>
                    <a:pt x="292" y="41"/>
                  </a:lnTo>
                  <a:lnTo>
                    <a:pt x="306" y="53"/>
                  </a:lnTo>
                  <a:lnTo>
                    <a:pt x="318" y="66"/>
                  </a:lnTo>
                  <a:lnTo>
                    <a:pt x="328" y="81"/>
                  </a:lnTo>
                  <a:lnTo>
                    <a:pt x="337" y="95"/>
                  </a:lnTo>
                  <a:lnTo>
                    <a:pt x="344" y="111"/>
                  </a:lnTo>
                  <a:lnTo>
                    <a:pt x="350" y="127"/>
                  </a:lnTo>
                  <a:lnTo>
                    <a:pt x="354" y="144"/>
                  </a:lnTo>
                  <a:lnTo>
                    <a:pt x="357" y="162"/>
                  </a:lnTo>
                  <a:lnTo>
                    <a:pt x="358" y="180"/>
                  </a:lnTo>
                  <a:lnTo>
                    <a:pt x="354" y="216"/>
                  </a:lnTo>
                  <a:lnTo>
                    <a:pt x="344" y="249"/>
                  </a:lnTo>
                  <a:lnTo>
                    <a:pt x="327" y="279"/>
                  </a:lnTo>
                  <a:lnTo>
                    <a:pt x="305" y="305"/>
                  </a:lnTo>
                  <a:lnTo>
                    <a:pt x="278" y="327"/>
                  </a:lnTo>
                  <a:lnTo>
                    <a:pt x="248" y="345"/>
                  </a:lnTo>
                  <a:lnTo>
                    <a:pt x="215" y="355"/>
                  </a:lnTo>
                  <a:lnTo>
                    <a:pt x="179" y="358"/>
                  </a:lnTo>
                  <a:lnTo>
                    <a:pt x="161" y="357"/>
                  </a:lnTo>
                  <a:lnTo>
                    <a:pt x="144" y="355"/>
                  </a:lnTo>
                  <a:lnTo>
                    <a:pt x="126" y="350"/>
                  </a:lnTo>
                  <a:lnTo>
                    <a:pt x="110" y="345"/>
                  </a:lnTo>
                  <a:lnTo>
                    <a:pt x="94" y="338"/>
                  </a:lnTo>
                  <a:lnTo>
                    <a:pt x="80" y="328"/>
                  </a:lnTo>
                  <a:lnTo>
                    <a:pt x="65" y="318"/>
                  </a:lnTo>
                  <a:lnTo>
                    <a:pt x="53" y="307"/>
                  </a:lnTo>
                  <a:lnTo>
                    <a:pt x="40" y="293"/>
                  </a:lnTo>
                  <a:lnTo>
                    <a:pt x="30" y="279"/>
                  </a:lnTo>
                  <a:lnTo>
                    <a:pt x="20" y="264"/>
                  </a:lnTo>
                  <a:lnTo>
                    <a:pt x="13" y="248"/>
                  </a:lnTo>
                  <a:lnTo>
                    <a:pt x="8" y="232"/>
                  </a:lnTo>
                  <a:lnTo>
                    <a:pt x="3" y="214"/>
                  </a:lnTo>
                  <a:lnTo>
                    <a:pt x="1" y="197"/>
                  </a:lnTo>
                  <a:lnTo>
                    <a:pt x="0" y="180"/>
                  </a:lnTo>
                  <a:close/>
                </a:path>
              </a:pathLst>
            </a:custGeom>
            <a:solidFill>
              <a:srgbClr val="7272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2" name="Freeform 18"/>
            <p:cNvSpPr>
              <a:spLocks/>
            </p:cNvSpPr>
            <p:nvPr/>
          </p:nvSpPr>
          <p:spPr bwMode="auto">
            <a:xfrm>
              <a:off x="4727575" y="4252913"/>
              <a:ext cx="131763" cy="131763"/>
            </a:xfrm>
            <a:custGeom>
              <a:avLst/>
              <a:gdLst/>
              <a:ahLst/>
              <a:cxnLst>
                <a:cxn ang="0">
                  <a:pos x="83" y="166"/>
                </a:cxn>
                <a:cxn ang="0">
                  <a:pos x="91" y="166"/>
                </a:cxn>
                <a:cxn ang="0">
                  <a:pos x="99" y="165"/>
                </a:cxn>
                <a:cxn ang="0">
                  <a:pos x="108" y="162"/>
                </a:cxn>
                <a:cxn ang="0">
                  <a:pos x="114" y="159"/>
                </a:cxn>
                <a:cxn ang="0">
                  <a:pos x="121" y="155"/>
                </a:cxn>
                <a:cxn ang="0">
                  <a:pos x="128" y="151"/>
                </a:cxn>
                <a:cxn ang="0">
                  <a:pos x="135" y="146"/>
                </a:cxn>
                <a:cxn ang="0">
                  <a:pos x="141" y="141"/>
                </a:cxn>
                <a:cxn ang="0">
                  <a:pos x="151" y="128"/>
                </a:cxn>
                <a:cxn ang="0">
                  <a:pos x="159" y="114"/>
                </a:cxn>
                <a:cxn ang="0">
                  <a:pos x="164" y="99"/>
                </a:cxn>
                <a:cxn ang="0">
                  <a:pos x="165" y="83"/>
                </a:cxn>
                <a:cxn ang="0">
                  <a:pos x="164" y="67"/>
                </a:cxn>
                <a:cxn ang="0">
                  <a:pos x="159" y="51"/>
                </a:cxn>
                <a:cxn ang="0">
                  <a:pos x="151" y="37"/>
                </a:cxn>
                <a:cxn ang="0">
                  <a:pos x="141" y="24"/>
                </a:cxn>
                <a:cxn ang="0">
                  <a:pos x="135" y="18"/>
                </a:cxn>
                <a:cxn ang="0">
                  <a:pos x="128" y="14"/>
                </a:cxn>
                <a:cxn ang="0">
                  <a:pos x="121" y="9"/>
                </a:cxn>
                <a:cxn ang="0">
                  <a:pos x="114" y="6"/>
                </a:cxn>
                <a:cxn ang="0">
                  <a:pos x="108" y="3"/>
                </a:cxn>
                <a:cxn ang="0">
                  <a:pos x="99" y="1"/>
                </a:cxn>
                <a:cxn ang="0">
                  <a:pos x="91" y="0"/>
                </a:cxn>
                <a:cxn ang="0">
                  <a:pos x="83" y="0"/>
                </a:cxn>
                <a:cxn ang="0">
                  <a:pos x="66" y="1"/>
                </a:cxn>
                <a:cxn ang="0">
                  <a:pos x="51" y="7"/>
                </a:cxn>
                <a:cxn ang="0">
                  <a:pos x="37" y="14"/>
                </a:cxn>
                <a:cxn ang="0">
                  <a:pos x="25" y="24"/>
                </a:cxn>
                <a:cxn ang="0">
                  <a:pos x="14" y="37"/>
                </a:cxn>
                <a:cxn ang="0">
                  <a:pos x="7" y="51"/>
                </a:cxn>
                <a:cxn ang="0">
                  <a:pos x="2" y="66"/>
                </a:cxn>
                <a:cxn ang="0">
                  <a:pos x="0" y="83"/>
                </a:cxn>
                <a:cxn ang="0">
                  <a:pos x="2" y="99"/>
                </a:cxn>
                <a:cxn ang="0">
                  <a:pos x="6" y="114"/>
                </a:cxn>
                <a:cxn ang="0">
                  <a:pos x="14" y="128"/>
                </a:cxn>
                <a:cxn ang="0">
                  <a:pos x="25" y="141"/>
                </a:cxn>
                <a:cxn ang="0">
                  <a:pos x="30" y="146"/>
                </a:cxn>
                <a:cxn ang="0">
                  <a:pos x="37" y="151"/>
                </a:cxn>
                <a:cxn ang="0">
                  <a:pos x="44" y="155"/>
                </a:cxn>
                <a:cxn ang="0">
                  <a:pos x="51" y="159"/>
                </a:cxn>
                <a:cxn ang="0">
                  <a:pos x="59" y="162"/>
                </a:cxn>
                <a:cxn ang="0">
                  <a:pos x="66" y="165"/>
                </a:cxn>
                <a:cxn ang="0">
                  <a:pos x="75" y="166"/>
                </a:cxn>
                <a:cxn ang="0">
                  <a:pos x="83" y="166"/>
                </a:cxn>
              </a:cxnLst>
              <a:rect l="0" t="0" r="r" b="b"/>
              <a:pathLst>
                <a:path w="165" h="166">
                  <a:moveTo>
                    <a:pt x="83" y="166"/>
                  </a:moveTo>
                  <a:lnTo>
                    <a:pt x="91" y="166"/>
                  </a:lnTo>
                  <a:lnTo>
                    <a:pt x="99" y="165"/>
                  </a:lnTo>
                  <a:lnTo>
                    <a:pt x="108" y="162"/>
                  </a:lnTo>
                  <a:lnTo>
                    <a:pt x="114" y="159"/>
                  </a:lnTo>
                  <a:lnTo>
                    <a:pt x="121" y="155"/>
                  </a:lnTo>
                  <a:lnTo>
                    <a:pt x="128" y="151"/>
                  </a:lnTo>
                  <a:lnTo>
                    <a:pt x="135" y="146"/>
                  </a:lnTo>
                  <a:lnTo>
                    <a:pt x="141" y="141"/>
                  </a:lnTo>
                  <a:lnTo>
                    <a:pt x="151" y="128"/>
                  </a:lnTo>
                  <a:lnTo>
                    <a:pt x="159" y="114"/>
                  </a:lnTo>
                  <a:lnTo>
                    <a:pt x="164" y="99"/>
                  </a:lnTo>
                  <a:lnTo>
                    <a:pt x="165" y="83"/>
                  </a:lnTo>
                  <a:lnTo>
                    <a:pt x="164" y="67"/>
                  </a:lnTo>
                  <a:lnTo>
                    <a:pt x="159" y="51"/>
                  </a:lnTo>
                  <a:lnTo>
                    <a:pt x="151" y="37"/>
                  </a:lnTo>
                  <a:lnTo>
                    <a:pt x="141" y="24"/>
                  </a:lnTo>
                  <a:lnTo>
                    <a:pt x="135" y="18"/>
                  </a:lnTo>
                  <a:lnTo>
                    <a:pt x="128" y="14"/>
                  </a:lnTo>
                  <a:lnTo>
                    <a:pt x="121" y="9"/>
                  </a:lnTo>
                  <a:lnTo>
                    <a:pt x="114" y="6"/>
                  </a:lnTo>
                  <a:lnTo>
                    <a:pt x="108" y="3"/>
                  </a:lnTo>
                  <a:lnTo>
                    <a:pt x="99" y="1"/>
                  </a:lnTo>
                  <a:lnTo>
                    <a:pt x="91" y="0"/>
                  </a:lnTo>
                  <a:lnTo>
                    <a:pt x="83" y="0"/>
                  </a:lnTo>
                  <a:lnTo>
                    <a:pt x="66" y="1"/>
                  </a:lnTo>
                  <a:lnTo>
                    <a:pt x="51" y="7"/>
                  </a:lnTo>
                  <a:lnTo>
                    <a:pt x="37" y="14"/>
                  </a:lnTo>
                  <a:lnTo>
                    <a:pt x="25" y="24"/>
                  </a:lnTo>
                  <a:lnTo>
                    <a:pt x="14" y="37"/>
                  </a:lnTo>
                  <a:lnTo>
                    <a:pt x="7" y="51"/>
                  </a:lnTo>
                  <a:lnTo>
                    <a:pt x="2" y="66"/>
                  </a:lnTo>
                  <a:lnTo>
                    <a:pt x="0" y="83"/>
                  </a:lnTo>
                  <a:lnTo>
                    <a:pt x="2" y="99"/>
                  </a:lnTo>
                  <a:lnTo>
                    <a:pt x="6" y="114"/>
                  </a:lnTo>
                  <a:lnTo>
                    <a:pt x="14" y="128"/>
                  </a:lnTo>
                  <a:lnTo>
                    <a:pt x="25" y="141"/>
                  </a:lnTo>
                  <a:lnTo>
                    <a:pt x="30" y="146"/>
                  </a:lnTo>
                  <a:lnTo>
                    <a:pt x="37" y="151"/>
                  </a:lnTo>
                  <a:lnTo>
                    <a:pt x="44" y="155"/>
                  </a:lnTo>
                  <a:lnTo>
                    <a:pt x="51" y="159"/>
                  </a:lnTo>
                  <a:lnTo>
                    <a:pt x="59" y="162"/>
                  </a:lnTo>
                  <a:lnTo>
                    <a:pt x="66" y="165"/>
                  </a:lnTo>
                  <a:lnTo>
                    <a:pt x="75" y="166"/>
                  </a:lnTo>
                  <a:lnTo>
                    <a:pt x="83" y="1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3" name="Freeform 19"/>
            <p:cNvSpPr>
              <a:spLocks/>
            </p:cNvSpPr>
            <p:nvPr/>
          </p:nvSpPr>
          <p:spPr bwMode="auto">
            <a:xfrm>
              <a:off x="4759325" y="4284663"/>
              <a:ext cx="68263" cy="68263"/>
            </a:xfrm>
            <a:custGeom>
              <a:avLst/>
              <a:gdLst/>
              <a:ahLst/>
              <a:cxnLst>
                <a:cxn ang="0">
                  <a:pos x="0" y="43"/>
                </a:cxn>
                <a:cxn ang="0">
                  <a:pos x="1" y="35"/>
                </a:cxn>
                <a:cxn ang="0">
                  <a:pos x="3" y="26"/>
                </a:cxn>
                <a:cxn ang="0">
                  <a:pos x="6" y="19"/>
                </a:cxn>
                <a:cxn ang="0">
                  <a:pos x="12" y="12"/>
                </a:cxn>
                <a:cxn ang="0">
                  <a:pos x="19" y="6"/>
                </a:cxn>
                <a:cxn ang="0">
                  <a:pos x="26" y="3"/>
                </a:cxn>
                <a:cxn ang="0">
                  <a:pos x="35" y="1"/>
                </a:cxn>
                <a:cxn ang="0">
                  <a:pos x="43" y="0"/>
                </a:cxn>
                <a:cxn ang="0">
                  <a:pos x="51" y="1"/>
                </a:cxn>
                <a:cxn ang="0">
                  <a:pos x="59" y="3"/>
                </a:cxn>
                <a:cxn ang="0">
                  <a:pos x="66" y="6"/>
                </a:cxn>
                <a:cxn ang="0">
                  <a:pos x="73" y="12"/>
                </a:cxn>
                <a:cxn ang="0">
                  <a:pos x="79" y="19"/>
                </a:cxn>
                <a:cxn ang="0">
                  <a:pos x="82" y="26"/>
                </a:cxn>
                <a:cxn ang="0">
                  <a:pos x="85" y="35"/>
                </a:cxn>
                <a:cxn ang="0">
                  <a:pos x="86" y="43"/>
                </a:cxn>
                <a:cxn ang="0">
                  <a:pos x="85" y="51"/>
                </a:cxn>
                <a:cxn ang="0">
                  <a:pos x="82" y="59"/>
                </a:cxn>
                <a:cxn ang="0">
                  <a:pos x="79" y="66"/>
                </a:cxn>
                <a:cxn ang="0">
                  <a:pos x="73" y="73"/>
                </a:cxn>
                <a:cxn ang="0">
                  <a:pos x="66" y="79"/>
                </a:cxn>
                <a:cxn ang="0">
                  <a:pos x="59" y="82"/>
                </a:cxn>
                <a:cxn ang="0">
                  <a:pos x="51" y="84"/>
                </a:cxn>
                <a:cxn ang="0">
                  <a:pos x="43" y="86"/>
                </a:cxn>
                <a:cxn ang="0">
                  <a:pos x="35" y="84"/>
                </a:cxn>
                <a:cxn ang="0">
                  <a:pos x="26" y="82"/>
                </a:cxn>
                <a:cxn ang="0">
                  <a:pos x="19" y="79"/>
                </a:cxn>
                <a:cxn ang="0">
                  <a:pos x="12" y="73"/>
                </a:cxn>
                <a:cxn ang="0">
                  <a:pos x="6" y="66"/>
                </a:cxn>
                <a:cxn ang="0">
                  <a:pos x="3" y="59"/>
                </a:cxn>
                <a:cxn ang="0">
                  <a:pos x="1" y="51"/>
                </a:cxn>
                <a:cxn ang="0">
                  <a:pos x="0" y="43"/>
                </a:cxn>
              </a:cxnLst>
              <a:rect l="0" t="0" r="r" b="b"/>
              <a:pathLst>
                <a:path w="86" h="86">
                  <a:moveTo>
                    <a:pt x="0" y="43"/>
                  </a:moveTo>
                  <a:lnTo>
                    <a:pt x="1" y="35"/>
                  </a:lnTo>
                  <a:lnTo>
                    <a:pt x="3" y="26"/>
                  </a:lnTo>
                  <a:lnTo>
                    <a:pt x="6" y="19"/>
                  </a:lnTo>
                  <a:lnTo>
                    <a:pt x="12" y="12"/>
                  </a:lnTo>
                  <a:lnTo>
                    <a:pt x="19" y="6"/>
                  </a:lnTo>
                  <a:lnTo>
                    <a:pt x="26" y="3"/>
                  </a:lnTo>
                  <a:lnTo>
                    <a:pt x="35" y="1"/>
                  </a:lnTo>
                  <a:lnTo>
                    <a:pt x="43" y="0"/>
                  </a:lnTo>
                  <a:lnTo>
                    <a:pt x="51" y="1"/>
                  </a:lnTo>
                  <a:lnTo>
                    <a:pt x="59" y="3"/>
                  </a:lnTo>
                  <a:lnTo>
                    <a:pt x="66" y="6"/>
                  </a:lnTo>
                  <a:lnTo>
                    <a:pt x="73" y="12"/>
                  </a:lnTo>
                  <a:lnTo>
                    <a:pt x="79" y="19"/>
                  </a:lnTo>
                  <a:lnTo>
                    <a:pt x="82" y="26"/>
                  </a:lnTo>
                  <a:lnTo>
                    <a:pt x="85" y="35"/>
                  </a:lnTo>
                  <a:lnTo>
                    <a:pt x="86" y="43"/>
                  </a:lnTo>
                  <a:lnTo>
                    <a:pt x="85" y="51"/>
                  </a:lnTo>
                  <a:lnTo>
                    <a:pt x="82" y="59"/>
                  </a:lnTo>
                  <a:lnTo>
                    <a:pt x="79" y="66"/>
                  </a:lnTo>
                  <a:lnTo>
                    <a:pt x="73" y="73"/>
                  </a:lnTo>
                  <a:lnTo>
                    <a:pt x="66" y="79"/>
                  </a:lnTo>
                  <a:lnTo>
                    <a:pt x="59" y="82"/>
                  </a:lnTo>
                  <a:lnTo>
                    <a:pt x="51" y="84"/>
                  </a:lnTo>
                  <a:lnTo>
                    <a:pt x="43" y="86"/>
                  </a:lnTo>
                  <a:lnTo>
                    <a:pt x="35" y="84"/>
                  </a:lnTo>
                  <a:lnTo>
                    <a:pt x="26" y="82"/>
                  </a:lnTo>
                  <a:lnTo>
                    <a:pt x="19" y="79"/>
                  </a:lnTo>
                  <a:lnTo>
                    <a:pt x="12" y="73"/>
                  </a:lnTo>
                  <a:lnTo>
                    <a:pt x="6" y="66"/>
                  </a:lnTo>
                  <a:lnTo>
                    <a:pt x="3" y="59"/>
                  </a:lnTo>
                  <a:lnTo>
                    <a:pt x="1" y="51"/>
                  </a:lnTo>
                  <a:lnTo>
                    <a:pt x="0"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4" name="Freeform 20"/>
            <p:cNvSpPr>
              <a:spLocks/>
            </p:cNvSpPr>
            <p:nvPr/>
          </p:nvSpPr>
          <p:spPr bwMode="auto">
            <a:xfrm>
              <a:off x="4237038" y="3625850"/>
              <a:ext cx="315913" cy="627063"/>
            </a:xfrm>
            <a:custGeom>
              <a:avLst/>
              <a:gdLst/>
              <a:ahLst/>
              <a:cxnLst>
                <a:cxn ang="0">
                  <a:pos x="0" y="0"/>
                </a:cxn>
                <a:cxn ang="0">
                  <a:pos x="0" y="781"/>
                </a:cxn>
                <a:cxn ang="0">
                  <a:pos x="40" y="781"/>
                </a:cxn>
                <a:cxn ang="0">
                  <a:pos x="40" y="39"/>
                </a:cxn>
                <a:cxn ang="0">
                  <a:pos x="357" y="39"/>
                </a:cxn>
                <a:cxn ang="0">
                  <a:pos x="357" y="791"/>
                </a:cxn>
                <a:cxn ang="0">
                  <a:pos x="397" y="791"/>
                </a:cxn>
                <a:cxn ang="0">
                  <a:pos x="397" y="0"/>
                </a:cxn>
                <a:cxn ang="0">
                  <a:pos x="0" y="0"/>
                </a:cxn>
              </a:cxnLst>
              <a:rect l="0" t="0" r="r" b="b"/>
              <a:pathLst>
                <a:path w="397" h="791">
                  <a:moveTo>
                    <a:pt x="0" y="0"/>
                  </a:moveTo>
                  <a:lnTo>
                    <a:pt x="0" y="781"/>
                  </a:lnTo>
                  <a:lnTo>
                    <a:pt x="40" y="781"/>
                  </a:lnTo>
                  <a:lnTo>
                    <a:pt x="40" y="39"/>
                  </a:lnTo>
                  <a:lnTo>
                    <a:pt x="357" y="39"/>
                  </a:lnTo>
                  <a:lnTo>
                    <a:pt x="357" y="791"/>
                  </a:lnTo>
                  <a:lnTo>
                    <a:pt x="397" y="791"/>
                  </a:lnTo>
                  <a:lnTo>
                    <a:pt x="397"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5" name="Freeform 21"/>
            <p:cNvSpPr>
              <a:spLocks/>
            </p:cNvSpPr>
            <p:nvPr/>
          </p:nvSpPr>
          <p:spPr bwMode="auto">
            <a:xfrm>
              <a:off x="4683125" y="3627438"/>
              <a:ext cx="417513" cy="282575"/>
            </a:xfrm>
            <a:custGeom>
              <a:avLst/>
              <a:gdLst/>
              <a:ahLst/>
              <a:cxnLst>
                <a:cxn ang="0">
                  <a:pos x="348" y="355"/>
                </a:cxn>
                <a:cxn ang="0">
                  <a:pos x="365" y="354"/>
                </a:cxn>
                <a:cxn ang="0">
                  <a:pos x="382" y="352"/>
                </a:cxn>
                <a:cxn ang="0">
                  <a:pos x="400" y="347"/>
                </a:cxn>
                <a:cxn ang="0">
                  <a:pos x="416" y="341"/>
                </a:cxn>
                <a:cxn ang="0">
                  <a:pos x="432" y="335"/>
                </a:cxn>
                <a:cxn ang="0">
                  <a:pos x="447" y="325"/>
                </a:cxn>
                <a:cxn ang="0">
                  <a:pos x="461" y="315"/>
                </a:cxn>
                <a:cxn ang="0">
                  <a:pos x="473" y="302"/>
                </a:cxn>
                <a:cxn ang="0">
                  <a:pos x="486" y="290"/>
                </a:cxn>
                <a:cxn ang="0">
                  <a:pos x="496" y="276"/>
                </a:cxn>
                <a:cxn ang="0">
                  <a:pos x="506" y="261"/>
                </a:cxn>
                <a:cxn ang="0">
                  <a:pos x="513" y="245"/>
                </a:cxn>
                <a:cxn ang="0">
                  <a:pos x="518" y="229"/>
                </a:cxn>
                <a:cxn ang="0">
                  <a:pos x="523" y="213"/>
                </a:cxn>
                <a:cxn ang="0">
                  <a:pos x="525" y="195"/>
                </a:cxn>
                <a:cxn ang="0">
                  <a:pos x="526" y="178"/>
                </a:cxn>
                <a:cxn ang="0">
                  <a:pos x="525" y="160"/>
                </a:cxn>
                <a:cxn ang="0">
                  <a:pos x="523" y="142"/>
                </a:cxn>
                <a:cxn ang="0">
                  <a:pos x="518" y="125"/>
                </a:cxn>
                <a:cxn ang="0">
                  <a:pos x="513" y="109"/>
                </a:cxn>
                <a:cxn ang="0">
                  <a:pos x="506" y="93"/>
                </a:cxn>
                <a:cxn ang="0">
                  <a:pos x="496" y="79"/>
                </a:cxn>
                <a:cxn ang="0">
                  <a:pos x="486" y="64"/>
                </a:cxn>
                <a:cxn ang="0">
                  <a:pos x="473" y="51"/>
                </a:cxn>
                <a:cxn ang="0">
                  <a:pos x="461" y="40"/>
                </a:cxn>
                <a:cxn ang="0">
                  <a:pos x="447" y="29"/>
                </a:cxn>
                <a:cxn ang="0">
                  <a:pos x="432" y="20"/>
                </a:cxn>
                <a:cxn ang="0">
                  <a:pos x="416" y="13"/>
                </a:cxn>
                <a:cxn ang="0">
                  <a:pos x="400" y="8"/>
                </a:cxn>
                <a:cxn ang="0">
                  <a:pos x="382" y="3"/>
                </a:cxn>
                <a:cxn ang="0">
                  <a:pos x="365" y="1"/>
                </a:cxn>
                <a:cxn ang="0">
                  <a:pos x="348" y="0"/>
                </a:cxn>
                <a:cxn ang="0">
                  <a:pos x="178" y="0"/>
                </a:cxn>
                <a:cxn ang="0">
                  <a:pos x="143" y="3"/>
                </a:cxn>
                <a:cxn ang="0">
                  <a:pos x="109" y="13"/>
                </a:cxn>
                <a:cxn ang="0">
                  <a:pos x="79" y="29"/>
                </a:cxn>
                <a:cxn ang="0">
                  <a:pos x="53" y="51"/>
                </a:cxn>
                <a:cxn ang="0">
                  <a:pos x="31" y="78"/>
                </a:cxn>
                <a:cxn ang="0">
                  <a:pos x="14" y="108"/>
                </a:cxn>
                <a:cxn ang="0">
                  <a:pos x="3" y="142"/>
                </a:cxn>
                <a:cxn ang="0">
                  <a:pos x="0" y="178"/>
                </a:cxn>
                <a:cxn ang="0">
                  <a:pos x="1" y="195"/>
                </a:cxn>
                <a:cxn ang="0">
                  <a:pos x="3" y="213"/>
                </a:cxn>
                <a:cxn ang="0">
                  <a:pos x="8" y="229"/>
                </a:cxn>
                <a:cxn ang="0">
                  <a:pos x="14" y="245"/>
                </a:cxn>
                <a:cxn ang="0">
                  <a:pos x="21" y="261"/>
                </a:cxn>
                <a:cxn ang="0">
                  <a:pos x="30" y="276"/>
                </a:cxn>
                <a:cxn ang="0">
                  <a:pos x="40" y="290"/>
                </a:cxn>
                <a:cxn ang="0">
                  <a:pos x="52" y="302"/>
                </a:cxn>
                <a:cxn ang="0">
                  <a:pos x="66" y="315"/>
                </a:cxn>
                <a:cxn ang="0">
                  <a:pos x="79" y="325"/>
                </a:cxn>
                <a:cxn ang="0">
                  <a:pos x="94" y="335"/>
                </a:cxn>
                <a:cxn ang="0">
                  <a:pos x="111" y="341"/>
                </a:cxn>
                <a:cxn ang="0">
                  <a:pos x="127" y="347"/>
                </a:cxn>
                <a:cxn ang="0">
                  <a:pos x="144" y="352"/>
                </a:cxn>
                <a:cxn ang="0">
                  <a:pos x="161" y="354"/>
                </a:cxn>
                <a:cxn ang="0">
                  <a:pos x="178" y="355"/>
                </a:cxn>
                <a:cxn ang="0">
                  <a:pos x="348" y="355"/>
                </a:cxn>
              </a:cxnLst>
              <a:rect l="0" t="0" r="r" b="b"/>
              <a:pathLst>
                <a:path w="526" h="355">
                  <a:moveTo>
                    <a:pt x="348" y="355"/>
                  </a:moveTo>
                  <a:lnTo>
                    <a:pt x="365" y="354"/>
                  </a:lnTo>
                  <a:lnTo>
                    <a:pt x="382" y="352"/>
                  </a:lnTo>
                  <a:lnTo>
                    <a:pt x="400" y="347"/>
                  </a:lnTo>
                  <a:lnTo>
                    <a:pt x="416" y="341"/>
                  </a:lnTo>
                  <a:lnTo>
                    <a:pt x="432" y="335"/>
                  </a:lnTo>
                  <a:lnTo>
                    <a:pt x="447" y="325"/>
                  </a:lnTo>
                  <a:lnTo>
                    <a:pt x="461" y="315"/>
                  </a:lnTo>
                  <a:lnTo>
                    <a:pt x="473" y="302"/>
                  </a:lnTo>
                  <a:lnTo>
                    <a:pt x="486" y="290"/>
                  </a:lnTo>
                  <a:lnTo>
                    <a:pt x="496" y="276"/>
                  </a:lnTo>
                  <a:lnTo>
                    <a:pt x="506" y="261"/>
                  </a:lnTo>
                  <a:lnTo>
                    <a:pt x="513" y="245"/>
                  </a:lnTo>
                  <a:lnTo>
                    <a:pt x="518" y="229"/>
                  </a:lnTo>
                  <a:lnTo>
                    <a:pt x="523" y="213"/>
                  </a:lnTo>
                  <a:lnTo>
                    <a:pt x="525" y="195"/>
                  </a:lnTo>
                  <a:lnTo>
                    <a:pt x="526" y="178"/>
                  </a:lnTo>
                  <a:lnTo>
                    <a:pt x="525" y="160"/>
                  </a:lnTo>
                  <a:lnTo>
                    <a:pt x="523" y="142"/>
                  </a:lnTo>
                  <a:lnTo>
                    <a:pt x="518" y="125"/>
                  </a:lnTo>
                  <a:lnTo>
                    <a:pt x="513" y="109"/>
                  </a:lnTo>
                  <a:lnTo>
                    <a:pt x="506" y="93"/>
                  </a:lnTo>
                  <a:lnTo>
                    <a:pt x="496" y="79"/>
                  </a:lnTo>
                  <a:lnTo>
                    <a:pt x="486" y="64"/>
                  </a:lnTo>
                  <a:lnTo>
                    <a:pt x="473" y="51"/>
                  </a:lnTo>
                  <a:lnTo>
                    <a:pt x="461" y="40"/>
                  </a:lnTo>
                  <a:lnTo>
                    <a:pt x="447" y="29"/>
                  </a:lnTo>
                  <a:lnTo>
                    <a:pt x="432" y="20"/>
                  </a:lnTo>
                  <a:lnTo>
                    <a:pt x="416" y="13"/>
                  </a:lnTo>
                  <a:lnTo>
                    <a:pt x="400" y="8"/>
                  </a:lnTo>
                  <a:lnTo>
                    <a:pt x="382" y="3"/>
                  </a:lnTo>
                  <a:lnTo>
                    <a:pt x="365" y="1"/>
                  </a:lnTo>
                  <a:lnTo>
                    <a:pt x="348" y="0"/>
                  </a:lnTo>
                  <a:lnTo>
                    <a:pt x="178" y="0"/>
                  </a:lnTo>
                  <a:lnTo>
                    <a:pt x="143" y="3"/>
                  </a:lnTo>
                  <a:lnTo>
                    <a:pt x="109" y="13"/>
                  </a:lnTo>
                  <a:lnTo>
                    <a:pt x="79" y="29"/>
                  </a:lnTo>
                  <a:lnTo>
                    <a:pt x="53" y="51"/>
                  </a:lnTo>
                  <a:lnTo>
                    <a:pt x="31" y="78"/>
                  </a:lnTo>
                  <a:lnTo>
                    <a:pt x="14" y="108"/>
                  </a:lnTo>
                  <a:lnTo>
                    <a:pt x="3" y="142"/>
                  </a:lnTo>
                  <a:lnTo>
                    <a:pt x="0" y="178"/>
                  </a:lnTo>
                  <a:lnTo>
                    <a:pt x="1" y="195"/>
                  </a:lnTo>
                  <a:lnTo>
                    <a:pt x="3" y="213"/>
                  </a:lnTo>
                  <a:lnTo>
                    <a:pt x="8" y="229"/>
                  </a:lnTo>
                  <a:lnTo>
                    <a:pt x="14" y="245"/>
                  </a:lnTo>
                  <a:lnTo>
                    <a:pt x="21" y="261"/>
                  </a:lnTo>
                  <a:lnTo>
                    <a:pt x="30" y="276"/>
                  </a:lnTo>
                  <a:lnTo>
                    <a:pt x="40" y="290"/>
                  </a:lnTo>
                  <a:lnTo>
                    <a:pt x="52" y="302"/>
                  </a:lnTo>
                  <a:lnTo>
                    <a:pt x="66" y="315"/>
                  </a:lnTo>
                  <a:lnTo>
                    <a:pt x="79" y="325"/>
                  </a:lnTo>
                  <a:lnTo>
                    <a:pt x="94" y="335"/>
                  </a:lnTo>
                  <a:lnTo>
                    <a:pt x="111" y="341"/>
                  </a:lnTo>
                  <a:lnTo>
                    <a:pt x="127" y="347"/>
                  </a:lnTo>
                  <a:lnTo>
                    <a:pt x="144" y="352"/>
                  </a:lnTo>
                  <a:lnTo>
                    <a:pt x="161" y="354"/>
                  </a:lnTo>
                  <a:lnTo>
                    <a:pt x="178" y="355"/>
                  </a:lnTo>
                  <a:lnTo>
                    <a:pt x="348" y="3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6" name="Freeform 22"/>
            <p:cNvSpPr>
              <a:spLocks/>
            </p:cNvSpPr>
            <p:nvPr/>
          </p:nvSpPr>
          <p:spPr bwMode="auto">
            <a:xfrm>
              <a:off x="4714875" y="3659188"/>
              <a:ext cx="354013" cy="219075"/>
            </a:xfrm>
            <a:custGeom>
              <a:avLst/>
              <a:gdLst/>
              <a:ahLst/>
              <a:cxnLst>
                <a:cxn ang="0">
                  <a:pos x="138" y="276"/>
                </a:cxn>
                <a:cxn ang="0">
                  <a:pos x="125" y="275"/>
                </a:cxn>
                <a:cxn ang="0">
                  <a:pos x="111" y="274"/>
                </a:cxn>
                <a:cxn ang="0">
                  <a:pos x="98" y="270"/>
                </a:cxn>
                <a:cxn ang="0">
                  <a:pos x="85" y="266"/>
                </a:cxn>
                <a:cxn ang="0">
                  <a:pos x="74" y="260"/>
                </a:cxn>
                <a:cxn ang="0">
                  <a:pos x="61" y="253"/>
                </a:cxn>
                <a:cxn ang="0">
                  <a:pos x="51" y="245"/>
                </a:cxn>
                <a:cxn ang="0">
                  <a:pos x="41" y="236"/>
                </a:cxn>
                <a:cxn ang="0">
                  <a:pos x="31" y="225"/>
                </a:cxn>
                <a:cxn ang="0">
                  <a:pos x="23" y="215"/>
                </a:cxn>
                <a:cxn ang="0">
                  <a:pos x="16" y="202"/>
                </a:cxn>
                <a:cxn ang="0">
                  <a:pos x="11" y="191"/>
                </a:cxn>
                <a:cxn ang="0">
                  <a:pos x="6" y="178"/>
                </a:cxn>
                <a:cxn ang="0">
                  <a:pos x="3" y="165"/>
                </a:cxn>
                <a:cxn ang="0">
                  <a:pos x="1" y="153"/>
                </a:cxn>
                <a:cxn ang="0">
                  <a:pos x="0" y="139"/>
                </a:cxn>
                <a:cxn ang="0">
                  <a:pos x="1" y="125"/>
                </a:cxn>
                <a:cxn ang="0">
                  <a:pos x="3" y="111"/>
                </a:cxn>
                <a:cxn ang="0">
                  <a:pos x="6" y="99"/>
                </a:cxn>
                <a:cxn ang="0">
                  <a:pos x="11" y="86"/>
                </a:cxn>
                <a:cxn ang="0">
                  <a:pos x="16" y="73"/>
                </a:cxn>
                <a:cxn ang="0">
                  <a:pos x="23" y="62"/>
                </a:cxn>
                <a:cxn ang="0">
                  <a:pos x="31" y="51"/>
                </a:cxn>
                <a:cxn ang="0">
                  <a:pos x="41" y="41"/>
                </a:cxn>
                <a:cxn ang="0">
                  <a:pos x="51" y="32"/>
                </a:cxn>
                <a:cxn ang="0">
                  <a:pos x="61" y="24"/>
                </a:cxn>
                <a:cxn ang="0">
                  <a:pos x="74" y="17"/>
                </a:cxn>
                <a:cxn ang="0">
                  <a:pos x="85" y="10"/>
                </a:cxn>
                <a:cxn ang="0">
                  <a:pos x="98" y="5"/>
                </a:cxn>
                <a:cxn ang="0">
                  <a:pos x="111" y="2"/>
                </a:cxn>
                <a:cxn ang="0">
                  <a:pos x="125" y="1"/>
                </a:cxn>
                <a:cxn ang="0">
                  <a:pos x="138" y="0"/>
                </a:cxn>
                <a:cxn ang="0">
                  <a:pos x="308" y="0"/>
                </a:cxn>
                <a:cxn ang="0">
                  <a:pos x="322" y="1"/>
                </a:cxn>
                <a:cxn ang="0">
                  <a:pos x="335" y="2"/>
                </a:cxn>
                <a:cxn ang="0">
                  <a:pos x="348" y="5"/>
                </a:cxn>
                <a:cxn ang="0">
                  <a:pos x="361" y="10"/>
                </a:cxn>
                <a:cxn ang="0">
                  <a:pos x="372" y="17"/>
                </a:cxn>
                <a:cxn ang="0">
                  <a:pos x="385" y="24"/>
                </a:cxn>
                <a:cxn ang="0">
                  <a:pos x="395" y="32"/>
                </a:cxn>
                <a:cxn ang="0">
                  <a:pos x="406" y="41"/>
                </a:cxn>
                <a:cxn ang="0">
                  <a:pos x="415" y="51"/>
                </a:cxn>
                <a:cxn ang="0">
                  <a:pos x="423" y="62"/>
                </a:cxn>
                <a:cxn ang="0">
                  <a:pos x="430" y="73"/>
                </a:cxn>
                <a:cxn ang="0">
                  <a:pos x="436" y="86"/>
                </a:cxn>
                <a:cxn ang="0">
                  <a:pos x="440" y="99"/>
                </a:cxn>
                <a:cxn ang="0">
                  <a:pos x="444" y="111"/>
                </a:cxn>
                <a:cxn ang="0">
                  <a:pos x="445" y="125"/>
                </a:cxn>
                <a:cxn ang="0">
                  <a:pos x="446" y="139"/>
                </a:cxn>
                <a:cxn ang="0">
                  <a:pos x="444" y="167"/>
                </a:cxn>
                <a:cxn ang="0">
                  <a:pos x="436" y="192"/>
                </a:cxn>
                <a:cxn ang="0">
                  <a:pos x="422" y="215"/>
                </a:cxn>
                <a:cxn ang="0">
                  <a:pos x="406" y="236"/>
                </a:cxn>
                <a:cxn ang="0">
                  <a:pos x="385" y="252"/>
                </a:cxn>
                <a:cxn ang="0">
                  <a:pos x="362" y="266"/>
                </a:cxn>
                <a:cxn ang="0">
                  <a:pos x="335" y="274"/>
                </a:cxn>
                <a:cxn ang="0">
                  <a:pos x="308" y="276"/>
                </a:cxn>
                <a:cxn ang="0">
                  <a:pos x="138" y="276"/>
                </a:cxn>
              </a:cxnLst>
              <a:rect l="0" t="0" r="r" b="b"/>
              <a:pathLst>
                <a:path w="446" h="276">
                  <a:moveTo>
                    <a:pt x="138" y="276"/>
                  </a:moveTo>
                  <a:lnTo>
                    <a:pt x="125" y="275"/>
                  </a:lnTo>
                  <a:lnTo>
                    <a:pt x="111" y="274"/>
                  </a:lnTo>
                  <a:lnTo>
                    <a:pt x="98" y="270"/>
                  </a:lnTo>
                  <a:lnTo>
                    <a:pt x="85" y="266"/>
                  </a:lnTo>
                  <a:lnTo>
                    <a:pt x="74" y="260"/>
                  </a:lnTo>
                  <a:lnTo>
                    <a:pt x="61" y="253"/>
                  </a:lnTo>
                  <a:lnTo>
                    <a:pt x="51" y="245"/>
                  </a:lnTo>
                  <a:lnTo>
                    <a:pt x="41" y="236"/>
                  </a:lnTo>
                  <a:lnTo>
                    <a:pt x="31" y="225"/>
                  </a:lnTo>
                  <a:lnTo>
                    <a:pt x="23" y="215"/>
                  </a:lnTo>
                  <a:lnTo>
                    <a:pt x="16" y="202"/>
                  </a:lnTo>
                  <a:lnTo>
                    <a:pt x="11" y="191"/>
                  </a:lnTo>
                  <a:lnTo>
                    <a:pt x="6" y="178"/>
                  </a:lnTo>
                  <a:lnTo>
                    <a:pt x="3" y="165"/>
                  </a:lnTo>
                  <a:lnTo>
                    <a:pt x="1" y="153"/>
                  </a:lnTo>
                  <a:lnTo>
                    <a:pt x="0" y="139"/>
                  </a:lnTo>
                  <a:lnTo>
                    <a:pt x="1" y="125"/>
                  </a:lnTo>
                  <a:lnTo>
                    <a:pt x="3" y="111"/>
                  </a:lnTo>
                  <a:lnTo>
                    <a:pt x="6" y="99"/>
                  </a:lnTo>
                  <a:lnTo>
                    <a:pt x="11" y="86"/>
                  </a:lnTo>
                  <a:lnTo>
                    <a:pt x="16" y="73"/>
                  </a:lnTo>
                  <a:lnTo>
                    <a:pt x="23" y="62"/>
                  </a:lnTo>
                  <a:lnTo>
                    <a:pt x="31" y="51"/>
                  </a:lnTo>
                  <a:lnTo>
                    <a:pt x="41" y="41"/>
                  </a:lnTo>
                  <a:lnTo>
                    <a:pt x="51" y="32"/>
                  </a:lnTo>
                  <a:lnTo>
                    <a:pt x="61" y="24"/>
                  </a:lnTo>
                  <a:lnTo>
                    <a:pt x="74" y="17"/>
                  </a:lnTo>
                  <a:lnTo>
                    <a:pt x="85" y="10"/>
                  </a:lnTo>
                  <a:lnTo>
                    <a:pt x="98" y="5"/>
                  </a:lnTo>
                  <a:lnTo>
                    <a:pt x="111" y="2"/>
                  </a:lnTo>
                  <a:lnTo>
                    <a:pt x="125" y="1"/>
                  </a:lnTo>
                  <a:lnTo>
                    <a:pt x="138" y="0"/>
                  </a:lnTo>
                  <a:lnTo>
                    <a:pt x="308" y="0"/>
                  </a:lnTo>
                  <a:lnTo>
                    <a:pt x="322" y="1"/>
                  </a:lnTo>
                  <a:lnTo>
                    <a:pt x="335" y="2"/>
                  </a:lnTo>
                  <a:lnTo>
                    <a:pt x="348" y="5"/>
                  </a:lnTo>
                  <a:lnTo>
                    <a:pt x="361" y="10"/>
                  </a:lnTo>
                  <a:lnTo>
                    <a:pt x="372" y="17"/>
                  </a:lnTo>
                  <a:lnTo>
                    <a:pt x="385" y="24"/>
                  </a:lnTo>
                  <a:lnTo>
                    <a:pt x="395" y="32"/>
                  </a:lnTo>
                  <a:lnTo>
                    <a:pt x="406" y="41"/>
                  </a:lnTo>
                  <a:lnTo>
                    <a:pt x="415" y="51"/>
                  </a:lnTo>
                  <a:lnTo>
                    <a:pt x="423" y="62"/>
                  </a:lnTo>
                  <a:lnTo>
                    <a:pt x="430" y="73"/>
                  </a:lnTo>
                  <a:lnTo>
                    <a:pt x="436" y="86"/>
                  </a:lnTo>
                  <a:lnTo>
                    <a:pt x="440" y="99"/>
                  </a:lnTo>
                  <a:lnTo>
                    <a:pt x="444" y="111"/>
                  </a:lnTo>
                  <a:lnTo>
                    <a:pt x="445" y="125"/>
                  </a:lnTo>
                  <a:lnTo>
                    <a:pt x="446" y="139"/>
                  </a:lnTo>
                  <a:lnTo>
                    <a:pt x="444" y="167"/>
                  </a:lnTo>
                  <a:lnTo>
                    <a:pt x="436" y="192"/>
                  </a:lnTo>
                  <a:lnTo>
                    <a:pt x="422" y="215"/>
                  </a:lnTo>
                  <a:lnTo>
                    <a:pt x="406" y="236"/>
                  </a:lnTo>
                  <a:lnTo>
                    <a:pt x="385" y="252"/>
                  </a:lnTo>
                  <a:lnTo>
                    <a:pt x="362" y="266"/>
                  </a:lnTo>
                  <a:lnTo>
                    <a:pt x="335" y="274"/>
                  </a:lnTo>
                  <a:lnTo>
                    <a:pt x="308" y="276"/>
                  </a:lnTo>
                  <a:lnTo>
                    <a:pt x="138" y="276"/>
                  </a:lnTo>
                  <a:close/>
                </a:path>
              </a:pathLst>
            </a:custGeom>
            <a:solidFill>
              <a:srgbClr val="44C6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7" name="Freeform 23"/>
            <p:cNvSpPr>
              <a:spLocks/>
            </p:cNvSpPr>
            <p:nvPr/>
          </p:nvSpPr>
          <p:spPr bwMode="auto">
            <a:xfrm>
              <a:off x="5146675" y="4159250"/>
              <a:ext cx="206375" cy="174625"/>
            </a:xfrm>
            <a:custGeom>
              <a:avLst/>
              <a:gdLst/>
              <a:ahLst/>
              <a:cxnLst>
                <a:cxn ang="0">
                  <a:pos x="167" y="218"/>
                </a:cxn>
                <a:cxn ang="0">
                  <a:pos x="176" y="218"/>
                </a:cxn>
                <a:cxn ang="0">
                  <a:pos x="185" y="217"/>
                </a:cxn>
                <a:cxn ang="0">
                  <a:pos x="195" y="215"/>
                </a:cxn>
                <a:cxn ang="0">
                  <a:pos x="203" y="211"/>
                </a:cxn>
                <a:cxn ang="0">
                  <a:pos x="211" y="208"/>
                </a:cxn>
                <a:cxn ang="0">
                  <a:pos x="219" y="203"/>
                </a:cxn>
                <a:cxn ang="0">
                  <a:pos x="226" y="198"/>
                </a:cxn>
                <a:cxn ang="0">
                  <a:pos x="233" y="192"/>
                </a:cxn>
                <a:cxn ang="0">
                  <a:pos x="245" y="177"/>
                </a:cxn>
                <a:cxn ang="0">
                  <a:pos x="253" y="161"/>
                </a:cxn>
                <a:cxn ang="0">
                  <a:pos x="259" y="144"/>
                </a:cxn>
                <a:cxn ang="0">
                  <a:pos x="260" y="125"/>
                </a:cxn>
                <a:cxn ang="0">
                  <a:pos x="260" y="94"/>
                </a:cxn>
                <a:cxn ang="0">
                  <a:pos x="259" y="76"/>
                </a:cxn>
                <a:cxn ang="0">
                  <a:pos x="253" y="57"/>
                </a:cxn>
                <a:cxn ang="0">
                  <a:pos x="245" y="41"/>
                </a:cxn>
                <a:cxn ang="0">
                  <a:pos x="233" y="27"/>
                </a:cxn>
                <a:cxn ang="0">
                  <a:pos x="226" y="21"/>
                </a:cxn>
                <a:cxn ang="0">
                  <a:pos x="219" y="16"/>
                </a:cxn>
                <a:cxn ang="0">
                  <a:pos x="211" y="11"/>
                </a:cxn>
                <a:cxn ang="0">
                  <a:pos x="203" y="7"/>
                </a:cxn>
                <a:cxn ang="0">
                  <a:pos x="195" y="4"/>
                </a:cxn>
                <a:cxn ang="0">
                  <a:pos x="185" y="2"/>
                </a:cxn>
                <a:cxn ang="0">
                  <a:pos x="176" y="0"/>
                </a:cxn>
                <a:cxn ang="0">
                  <a:pos x="167" y="0"/>
                </a:cxn>
                <a:cxn ang="0">
                  <a:pos x="94" y="0"/>
                </a:cxn>
                <a:cxn ang="0">
                  <a:pos x="76" y="2"/>
                </a:cxn>
                <a:cxn ang="0">
                  <a:pos x="58" y="7"/>
                </a:cxn>
                <a:cxn ang="0">
                  <a:pos x="41" y="16"/>
                </a:cxn>
                <a:cxn ang="0">
                  <a:pos x="28" y="27"/>
                </a:cxn>
                <a:cxn ang="0">
                  <a:pos x="16" y="41"/>
                </a:cxn>
                <a:cxn ang="0">
                  <a:pos x="7" y="57"/>
                </a:cxn>
                <a:cxn ang="0">
                  <a:pos x="2" y="76"/>
                </a:cxn>
                <a:cxn ang="0">
                  <a:pos x="0" y="94"/>
                </a:cxn>
                <a:cxn ang="0">
                  <a:pos x="0" y="125"/>
                </a:cxn>
                <a:cxn ang="0">
                  <a:pos x="2" y="144"/>
                </a:cxn>
                <a:cxn ang="0">
                  <a:pos x="7" y="161"/>
                </a:cxn>
                <a:cxn ang="0">
                  <a:pos x="16" y="177"/>
                </a:cxn>
                <a:cxn ang="0">
                  <a:pos x="28" y="192"/>
                </a:cxn>
                <a:cxn ang="0">
                  <a:pos x="34" y="198"/>
                </a:cxn>
                <a:cxn ang="0">
                  <a:pos x="43" y="203"/>
                </a:cxn>
                <a:cxn ang="0">
                  <a:pos x="51" y="208"/>
                </a:cxn>
                <a:cxn ang="0">
                  <a:pos x="59" y="211"/>
                </a:cxn>
                <a:cxn ang="0">
                  <a:pos x="67" y="215"/>
                </a:cxn>
                <a:cxn ang="0">
                  <a:pos x="76" y="217"/>
                </a:cxn>
                <a:cxn ang="0">
                  <a:pos x="85" y="218"/>
                </a:cxn>
                <a:cxn ang="0">
                  <a:pos x="94" y="218"/>
                </a:cxn>
                <a:cxn ang="0">
                  <a:pos x="167" y="218"/>
                </a:cxn>
              </a:cxnLst>
              <a:rect l="0" t="0" r="r" b="b"/>
              <a:pathLst>
                <a:path w="260" h="218">
                  <a:moveTo>
                    <a:pt x="167" y="218"/>
                  </a:moveTo>
                  <a:lnTo>
                    <a:pt x="176" y="218"/>
                  </a:lnTo>
                  <a:lnTo>
                    <a:pt x="185" y="217"/>
                  </a:lnTo>
                  <a:lnTo>
                    <a:pt x="195" y="215"/>
                  </a:lnTo>
                  <a:lnTo>
                    <a:pt x="203" y="211"/>
                  </a:lnTo>
                  <a:lnTo>
                    <a:pt x="211" y="208"/>
                  </a:lnTo>
                  <a:lnTo>
                    <a:pt x="219" y="203"/>
                  </a:lnTo>
                  <a:lnTo>
                    <a:pt x="226" y="198"/>
                  </a:lnTo>
                  <a:lnTo>
                    <a:pt x="233" y="192"/>
                  </a:lnTo>
                  <a:lnTo>
                    <a:pt x="245" y="177"/>
                  </a:lnTo>
                  <a:lnTo>
                    <a:pt x="253" y="161"/>
                  </a:lnTo>
                  <a:lnTo>
                    <a:pt x="259" y="144"/>
                  </a:lnTo>
                  <a:lnTo>
                    <a:pt x="260" y="125"/>
                  </a:lnTo>
                  <a:lnTo>
                    <a:pt x="260" y="94"/>
                  </a:lnTo>
                  <a:lnTo>
                    <a:pt x="259" y="76"/>
                  </a:lnTo>
                  <a:lnTo>
                    <a:pt x="253" y="57"/>
                  </a:lnTo>
                  <a:lnTo>
                    <a:pt x="245" y="41"/>
                  </a:lnTo>
                  <a:lnTo>
                    <a:pt x="233" y="27"/>
                  </a:lnTo>
                  <a:lnTo>
                    <a:pt x="226" y="21"/>
                  </a:lnTo>
                  <a:lnTo>
                    <a:pt x="219" y="16"/>
                  </a:lnTo>
                  <a:lnTo>
                    <a:pt x="211" y="11"/>
                  </a:lnTo>
                  <a:lnTo>
                    <a:pt x="203" y="7"/>
                  </a:lnTo>
                  <a:lnTo>
                    <a:pt x="195" y="4"/>
                  </a:lnTo>
                  <a:lnTo>
                    <a:pt x="185" y="2"/>
                  </a:lnTo>
                  <a:lnTo>
                    <a:pt x="176" y="0"/>
                  </a:lnTo>
                  <a:lnTo>
                    <a:pt x="167" y="0"/>
                  </a:lnTo>
                  <a:lnTo>
                    <a:pt x="94" y="0"/>
                  </a:lnTo>
                  <a:lnTo>
                    <a:pt x="76" y="2"/>
                  </a:lnTo>
                  <a:lnTo>
                    <a:pt x="58" y="7"/>
                  </a:lnTo>
                  <a:lnTo>
                    <a:pt x="41" y="16"/>
                  </a:lnTo>
                  <a:lnTo>
                    <a:pt x="28" y="27"/>
                  </a:lnTo>
                  <a:lnTo>
                    <a:pt x="16" y="41"/>
                  </a:lnTo>
                  <a:lnTo>
                    <a:pt x="7" y="57"/>
                  </a:lnTo>
                  <a:lnTo>
                    <a:pt x="2" y="76"/>
                  </a:lnTo>
                  <a:lnTo>
                    <a:pt x="0" y="94"/>
                  </a:lnTo>
                  <a:lnTo>
                    <a:pt x="0" y="125"/>
                  </a:lnTo>
                  <a:lnTo>
                    <a:pt x="2" y="144"/>
                  </a:lnTo>
                  <a:lnTo>
                    <a:pt x="7" y="161"/>
                  </a:lnTo>
                  <a:lnTo>
                    <a:pt x="16" y="177"/>
                  </a:lnTo>
                  <a:lnTo>
                    <a:pt x="28" y="192"/>
                  </a:lnTo>
                  <a:lnTo>
                    <a:pt x="34" y="198"/>
                  </a:lnTo>
                  <a:lnTo>
                    <a:pt x="43" y="203"/>
                  </a:lnTo>
                  <a:lnTo>
                    <a:pt x="51" y="208"/>
                  </a:lnTo>
                  <a:lnTo>
                    <a:pt x="59" y="211"/>
                  </a:lnTo>
                  <a:lnTo>
                    <a:pt x="67" y="215"/>
                  </a:lnTo>
                  <a:lnTo>
                    <a:pt x="76" y="217"/>
                  </a:lnTo>
                  <a:lnTo>
                    <a:pt x="85" y="218"/>
                  </a:lnTo>
                  <a:lnTo>
                    <a:pt x="94" y="218"/>
                  </a:lnTo>
                  <a:lnTo>
                    <a:pt x="167" y="2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8" name="Freeform 24"/>
            <p:cNvSpPr>
              <a:spLocks/>
            </p:cNvSpPr>
            <p:nvPr/>
          </p:nvSpPr>
          <p:spPr bwMode="auto">
            <a:xfrm>
              <a:off x="5178425" y="4191000"/>
              <a:ext cx="144463" cy="111125"/>
            </a:xfrm>
            <a:custGeom>
              <a:avLst/>
              <a:gdLst/>
              <a:ahLst/>
              <a:cxnLst>
                <a:cxn ang="0">
                  <a:pos x="54" y="139"/>
                </a:cxn>
                <a:cxn ang="0">
                  <a:pos x="49" y="139"/>
                </a:cxn>
                <a:cxn ang="0">
                  <a:pos x="44" y="138"/>
                </a:cxn>
                <a:cxn ang="0">
                  <a:pos x="38" y="137"/>
                </a:cxn>
                <a:cxn ang="0">
                  <a:pos x="34" y="135"/>
                </a:cxn>
                <a:cxn ang="0">
                  <a:pos x="29" y="132"/>
                </a:cxn>
                <a:cxn ang="0">
                  <a:pos x="24" y="130"/>
                </a:cxn>
                <a:cxn ang="0">
                  <a:pos x="20" y="127"/>
                </a:cxn>
                <a:cxn ang="0">
                  <a:pos x="16" y="123"/>
                </a:cxn>
                <a:cxn ang="0">
                  <a:pos x="9" y="115"/>
                </a:cxn>
                <a:cxn ang="0">
                  <a:pos x="5" y="106"/>
                </a:cxn>
                <a:cxn ang="0">
                  <a:pos x="1" y="95"/>
                </a:cxn>
                <a:cxn ang="0">
                  <a:pos x="0" y="85"/>
                </a:cxn>
                <a:cxn ang="0">
                  <a:pos x="0" y="54"/>
                </a:cxn>
                <a:cxn ang="0">
                  <a:pos x="1" y="43"/>
                </a:cxn>
                <a:cxn ang="0">
                  <a:pos x="5" y="33"/>
                </a:cxn>
                <a:cxn ang="0">
                  <a:pos x="9" y="24"/>
                </a:cxn>
                <a:cxn ang="0">
                  <a:pos x="16" y="16"/>
                </a:cxn>
                <a:cxn ang="0">
                  <a:pos x="20" y="13"/>
                </a:cxn>
                <a:cxn ang="0">
                  <a:pos x="24" y="9"/>
                </a:cxn>
                <a:cxn ang="0">
                  <a:pos x="29" y="7"/>
                </a:cxn>
                <a:cxn ang="0">
                  <a:pos x="34" y="5"/>
                </a:cxn>
                <a:cxn ang="0">
                  <a:pos x="38" y="2"/>
                </a:cxn>
                <a:cxn ang="0">
                  <a:pos x="44" y="1"/>
                </a:cxn>
                <a:cxn ang="0">
                  <a:pos x="49" y="0"/>
                </a:cxn>
                <a:cxn ang="0">
                  <a:pos x="54" y="0"/>
                </a:cxn>
                <a:cxn ang="0">
                  <a:pos x="127" y="0"/>
                </a:cxn>
                <a:cxn ang="0">
                  <a:pos x="132" y="0"/>
                </a:cxn>
                <a:cxn ang="0">
                  <a:pos x="137" y="1"/>
                </a:cxn>
                <a:cxn ang="0">
                  <a:pos x="142" y="2"/>
                </a:cxn>
                <a:cxn ang="0">
                  <a:pos x="148" y="5"/>
                </a:cxn>
                <a:cxn ang="0">
                  <a:pos x="152" y="7"/>
                </a:cxn>
                <a:cxn ang="0">
                  <a:pos x="157" y="9"/>
                </a:cxn>
                <a:cxn ang="0">
                  <a:pos x="160" y="13"/>
                </a:cxn>
                <a:cxn ang="0">
                  <a:pos x="165" y="16"/>
                </a:cxn>
                <a:cxn ang="0">
                  <a:pos x="172" y="24"/>
                </a:cxn>
                <a:cxn ang="0">
                  <a:pos x="176" y="33"/>
                </a:cxn>
                <a:cxn ang="0">
                  <a:pos x="180" y="43"/>
                </a:cxn>
                <a:cxn ang="0">
                  <a:pos x="181" y="54"/>
                </a:cxn>
                <a:cxn ang="0">
                  <a:pos x="181" y="85"/>
                </a:cxn>
                <a:cxn ang="0">
                  <a:pos x="180" y="95"/>
                </a:cxn>
                <a:cxn ang="0">
                  <a:pos x="176" y="106"/>
                </a:cxn>
                <a:cxn ang="0">
                  <a:pos x="172" y="115"/>
                </a:cxn>
                <a:cxn ang="0">
                  <a:pos x="165" y="123"/>
                </a:cxn>
                <a:cxn ang="0">
                  <a:pos x="157" y="130"/>
                </a:cxn>
                <a:cxn ang="0">
                  <a:pos x="148" y="135"/>
                </a:cxn>
                <a:cxn ang="0">
                  <a:pos x="137" y="138"/>
                </a:cxn>
                <a:cxn ang="0">
                  <a:pos x="127" y="139"/>
                </a:cxn>
                <a:cxn ang="0">
                  <a:pos x="54" y="139"/>
                </a:cxn>
              </a:cxnLst>
              <a:rect l="0" t="0" r="r" b="b"/>
              <a:pathLst>
                <a:path w="181" h="139">
                  <a:moveTo>
                    <a:pt x="54" y="139"/>
                  </a:moveTo>
                  <a:lnTo>
                    <a:pt x="49" y="139"/>
                  </a:lnTo>
                  <a:lnTo>
                    <a:pt x="44" y="138"/>
                  </a:lnTo>
                  <a:lnTo>
                    <a:pt x="38" y="137"/>
                  </a:lnTo>
                  <a:lnTo>
                    <a:pt x="34" y="135"/>
                  </a:lnTo>
                  <a:lnTo>
                    <a:pt x="29" y="132"/>
                  </a:lnTo>
                  <a:lnTo>
                    <a:pt x="24" y="130"/>
                  </a:lnTo>
                  <a:lnTo>
                    <a:pt x="20" y="127"/>
                  </a:lnTo>
                  <a:lnTo>
                    <a:pt x="16" y="123"/>
                  </a:lnTo>
                  <a:lnTo>
                    <a:pt x="9" y="115"/>
                  </a:lnTo>
                  <a:lnTo>
                    <a:pt x="5" y="106"/>
                  </a:lnTo>
                  <a:lnTo>
                    <a:pt x="1" y="95"/>
                  </a:lnTo>
                  <a:lnTo>
                    <a:pt x="0" y="85"/>
                  </a:lnTo>
                  <a:lnTo>
                    <a:pt x="0" y="54"/>
                  </a:lnTo>
                  <a:lnTo>
                    <a:pt x="1" y="43"/>
                  </a:lnTo>
                  <a:lnTo>
                    <a:pt x="5" y="33"/>
                  </a:lnTo>
                  <a:lnTo>
                    <a:pt x="9" y="24"/>
                  </a:lnTo>
                  <a:lnTo>
                    <a:pt x="16" y="16"/>
                  </a:lnTo>
                  <a:lnTo>
                    <a:pt x="20" y="13"/>
                  </a:lnTo>
                  <a:lnTo>
                    <a:pt x="24" y="9"/>
                  </a:lnTo>
                  <a:lnTo>
                    <a:pt x="29" y="7"/>
                  </a:lnTo>
                  <a:lnTo>
                    <a:pt x="34" y="5"/>
                  </a:lnTo>
                  <a:lnTo>
                    <a:pt x="38" y="2"/>
                  </a:lnTo>
                  <a:lnTo>
                    <a:pt x="44" y="1"/>
                  </a:lnTo>
                  <a:lnTo>
                    <a:pt x="49" y="0"/>
                  </a:lnTo>
                  <a:lnTo>
                    <a:pt x="54" y="0"/>
                  </a:lnTo>
                  <a:lnTo>
                    <a:pt x="127" y="0"/>
                  </a:lnTo>
                  <a:lnTo>
                    <a:pt x="132" y="0"/>
                  </a:lnTo>
                  <a:lnTo>
                    <a:pt x="137" y="1"/>
                  </a:lnTo>
                  <a:lnTo>
                    <a:pt x="142" y="2"/>
                  </a:lnTo>
                  <a:lnTo>
                    <a:pt x="148" y="5"/>
                  </a:lnTo>
                  <a:lnTo>
                    <a:pt x="152" y="7"/>
                  </a:lnTo>
                  <a:lnTo>
                    <a:pt x="157" y="9"/>
                  </a:lnTo>
                  <a:lnTo>
                    <a:pt x="160" y="13"/>
                  </a:lnTo>
                  <a:lnTo>
                    <a:pt x="165" y="16"/>
                  </a:lnTo>
                  <a:lnTo>
                    <a:pt x="172" y="24"/>
                  </a:lnTo>
                  <a:lnTo>
                    <a:pt x="176" y="33"/>
                  </a:lnTo>
                  <a:lnTo>
                    <a:pt x="180" y="43"/>
                  </a:lnTo>
                  <a:lnTo>
                    <a:pt x="181" y="54"/>
                  </a:lnTo>
                  <a:lnTo>
                    <a:pt x="181" y="85"/>
                  </a:lnTo>
                  <a:lnTo>
                    <a:pt x="180" y="95"/>
                  </a:lnTo>
                  <a:lnTo>
                    <a:pt x="176" y="106"/>
                  </a:lnTo>
                  <a:lnTo>
                    <a:pt x="172" y="115"/>
                  </a:lnTo>
                  <a:lnTo>
                    <a:pt x="165" y="123"/>
                  </a:lnTo>
                  <a:lnTo>
                    <a:pt x="157" y="130"/>
                  </a:lnTo>
                  <a:lnTo>
                    <a:pt x="148" y="135"/>
                  </a:lnTo>
                  <a:lnTo>
                    <a:pt x="137" y="138"/>
                  </a:lnTo>
                  <a:lnTo>
                    <a:pt x="127" y="139"/>
                  </a:lnTo>
                  <a:lnTo>
                    <a:pt x="54" y="13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9" name="Freeform 25"/>
            <p:cNvSpPr>
              <a:spLocks/>
            </p:cNvSpPr>
            <p:nvPr/>
          </p:nvSpPr>
          <p:spPr bwMode="auto">
            <a:xfrm>
              <a:off x="5116513" y="3948113"/>
              <a:ext cx="100013" cy="146050"/>
            </a:xfrm>
            <a:custGeom>
              <a:avLst/>
              <a:gdLst/>
              <a:ahLst/>
              <a:cxnLst>
                <a:cxn ang="0">
                  <a:pos x="63" y="186"/>
                </a:cxn>
                <a:cxn ang="0">
                  <a:pos x="68" y="186"/>
                </a:cxn>
                <a:cxn ang="0">
                  <a:pos x="72" y="185"/>
                </a:cxn>
                <a:cxn ang="0">
                  <a:pos x="77" y="184"/>
                </a:cxn>
                <a:cxn ang="0">
                  <a:pos x="82" y="181"/>
                </a:cxn>
                <a:cxn ang="0">
                  <a:pos x="86" y="179"/>
                </a:cxn>
                <a:cxn ang="0">
                  <a:pos x="91" y="177"/>
                </a:cxn>
                <a:cxn ang="0">
                  <a:pos x="96" y="173"/>
                </a:cxn>
                <a:cxn ang="0">
                  <a:pos x="99" y="170"/>
                </a:cxn>
                <a:cxn ang="0">
                  <a:pos x="110" y="155"/>
                </a:cxn>
                <a:cxn ang="0">
                  <a:pos x="120" y="136"/>
                </a:cxn>
                <a:cxn ang="0">
                  <a:pos x="124" y="116"/>
                </a:cxn>
                <a:cxn ang="0">
                  <a:pos x="127" y="94"/>
                </a:cxn>
                <a:cxn ang="0">
                  <a:pos x="124" y="71"/>
                </a:cxn>
                <a:cxn ang="0">
                  <a:pos x="120" y="50"/>
                </a:cxn>
                <a:cxn ang="0">
                  <a:pos x="110" y="32"/>
                </a:cxn>
                <a:cxn ang="0">
                  <a:pos x="99" y="17"/>
                </a:cxn>
                <a:cxn ang="0">
                  <a:pos x="96" y="13"/>
                </a:cxn>
                <a:cxn ang="0">
                  <a:pos x="91" y="10"/>
                </a:cxn>
                <a:cxn ang="0">
                  <a:pos x="86" y="7"/>
                </a:cxn>
                <a:cxn ang="0">
                  <a:pos x="82" y="5"/>
                </a:cxn>
                <a:cxn ang="0">
                  <a:pos x="77" y="3"/>
                </a:cxn>
                <a:cxn ang="0">
                  <a:pos x="72" y="2"/>
                </a:cxn>
                <a:cxn ang="0">
                  <a:pos x="68" y="0"/>
                </a:cxn>
                <a:cxn ang="0">
                  <a:pos x="63" y="0"/>
                </a:cxn>
                <a:cxn ang="0">
                  <a:pos x="51" y="3"/>
                </a:cxn>
                <a:cxn ang="0">
                  <a:pos x="38" y="7"/>
                </a:cxn>
                <a:cxn ang="0">
                  <a:pos x="28" y="17"/>
                </a:cxn>
                <a:cxn ang="0">
                  <a:pos x="18" y="28"/>
                </a:cxn>
                <a:cxn ang="0">
                  <a:pos x="10" y="42"/>
                </a:cxn>
                <a:cxn ang="0">
                  <a:pos x="5" y="57"/>
                </a:cxn>
                <a:cxn ang="0">
                  <a:pos x="1" y="75"/>
                </a:cxn>
                <a:cxn ang="0">
                  <a:pos x="0" y="94"/>
                </a:cxn>
                <a:cxn ang="0">
                  <a:pos x="1" y="116"/>
                </a:cxn>
                <a:cxn ang="0">
                  <a:pos x="7" y="136"/>
                </a:cxn>
                <a:cxn ang="0">
                  <a:pos x="15" y="155"/>
                </a:cxn>
                <a:cxn ang="0">
                  <a:pos x="26" y="170"/>
                </a:cxn>
                <a:cxn ang="0">
                  <a:pos x="30" y="173"/>
                </a:cxn>
                <a:cxn ang="0">
                  <a:pos x="34" y="177"/>
                </a:cxn>
                <a:cxn ang="0">
                  <a:pos x="39" y="179"/>
                </a:cxn>
                <a:cxn ang="0">
                  <a:pos x="44" y="181"/>
                </a:cxn>
                <a:cxn ang="0">
                  <a:pos x="48" y="184"/>
                </a:cxn>
                <a:cxn ang="0">
                  <a:pos x="53" y="185"/>
                </a:cxn>
                <a:cxn ang="0">
                  <a:pos x="59" y="186"/>
                </a:cxn>
                <a:cxn ang="0">
                  <a:pos x="63" y="186"/>
                </a:cxn>
              </a:cxnLst>
              <a:rect l="0" t="0" r="r" b="b"/>
              <a:pathLst>
                <a:path w="127" h="186">
                  <a:moveTo>
                    <a:pt x="63" y="186"/>
                  </a:moveTo>
                  <a:lnTo>
                    <a:pt x="68" y="186"/>
                  </a:lnTo>
                  <a:lnTo>
                    <a:pt x="72" y="185"/>
                  </a:lnTo>
                  <a:lnTo>
                    <a:pt x="77" y="184"/>
                  </a:lnTo>
                  <a:lnTo>
                    <a:pt x="82" y="181"/>
                  </a:lnTo>
                  <a:lnTo>
                    <a:pt x="86" y="179"/>
                  </a:lnTo>
                  <a:lnTo>
                    <a:pt x="91" y="177"/>
                  </a:lnTo>
                  <a:lnTo>
                    <a:pt x="96" y="173"/>
                  </a:lnTo>
                  <a:lnTo>
                    <a:pt x="99" y="170"/>
                  </a:lnTo>
                  <a:lnTo>
                    <a:pt x="110" y="155"/>
                  </a:lnTo>
                  <a:lnTo>
                    <a:pt x="120" y="136"/>
                  </a:lnTo>
                  <a:lnTo>
                    <a:pt x="124" y="116"/>
                  </a:lnTo>
                  <a:lnTo>
                    <a:pt x="127" y="94"/>
                  </a:lnTo>
                  <a:lnTo>
                    <a:pt x="124" y="71"/>
                  </a:lnTo>
                  <a:lnTo>
                    <a:pt x="120" y="50"/>
                  </a:lnTo>
                  <a:lnTo>
                    <a:pt x="110" y="32"/>
                  </a:lnTo>
                  <a:lnTo>
                    <a:pt x="99" y="17"/>
                  </a:lnTo>
                  <a:lnTo>
                    <a:pt x="96" y="13"/>
                  </a:lnTo>
                  <a:lnTo>
                    <a:pt x="91" y="10"/>
                  </a:lnTo>
                  <a:lnTo>
                    <a:pt x="86" y="7"/>
                  </a:lnTo>
                  <a:lnTo>
                    <a:pt x="82" y="5"/>
                  </a:lnTo>
                  <a:lnTo>
                    <a:pt x="77" y="3"/>
                  </a:lnTo>
                  <a:lnTo>
                    <a:pt x="72" y="2"/>
                  </a:lnTo>
                  <a:lnTo>
                    <a:pt x="68" y="0"/>
                  </a:lnTo>
                  <a:lnTo>
                    <a:pt x="63" y="0"/>
                  </a:lnTo>
                  <a:lnTo>
                    <a:pt x="51" y="3"/>
                  </a:lnTo>
                  <a:lnTo>
                    <a:pt x="38" y="7"/>
                  </a:lnTo>
                  <a:lnTo>
                    <a:pt x="28" y="17"/>
                  </a:lnTo>
                  <a:lnTo>
                    <a:pt x="18" y="28"/>
                  </a:lnTo>
                  <a:lnTo>
                    <a:pt x="10" y="42"/>
                  </a:lnTo>
                  <a:lnTo>
                    <a:pt x="5" y="57"/>
                  </a:lnTo>
                  <a:lnTo>
                    <a:pt x="1" y="75"/>
                  </a:lnTo>
                  <a:lnTo>
                    <a:pt x="0" y="94"/>
                  </a:lnTo>
                  <a:lnTo>
                    <a:pt x="1" y="116"/>
                  </a:lnTo>
                  <a:lnTo>
                    <a:pt x="7" y="136"/>
                  </a:lnTo>
                  <a:lnTo>
                    <a:pt x="15" y="155"/>
                  </a:lnTo>
                  <a:lnTo>
                    <a:pt x="26" y="170"/>
                  </a:lnTo>
                  <a:lnTo>
                    <a:pt x="30" y="173"/>
                  </a:lnTo>
                  <a:lnTo>
                    <a:pt x="34" y="177"/>
                  </a:lnTo>
                  <a:lnTo>
                    <a:pt x="39" y="179"/>
                  </a:lnTo>
                  <a:lnTo>
                    <a:pt x="44" y="181"/>
                  </a:lnTo>
                  <a:lnTo>
                    <a:pt x="48" y="184"/>
                  </a:lnTo>
                  <a:lnTo>
                    <a:pt x="53" y="185"/>
                  </a:lnTo>
                  <a:lnTo>
                    <a:pt x="59" y="186"/>
                  </a:lnTo>
                  <a:lnTo>
                    <a:pt x="63" y="1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0" name="Freeform 26"/>
            <p:cNvSpPr>
              <a:spLocks/>
            </p:cNvSpPr>
            <p:nvPr/>
          </p:nvSpPr>
          <p:spPr bwMode="auto">
            <a:xfrm>
              <a:off x="5148263" y="3979863"/>
              <a:ext cx="36513" cy="82550"/>
            </a:xfrm>
            <a:custGeom>
              <a:avLst/>
              <a:gdLst/>
              <a:ahLst/>
              <a:cxnLst>
                <a:cxn ang="0">
                  <a:pos x="0" y="53"/>
                </a:cxn>
                <a:cxn ang="0">
                  <a:pos x="1" y="35"/>
                </a:cxn>
                <a:cxn ang="0">
                  <a:pos x="5" y="22"/>
                </a:cxn>
                <a:cxn ang="0">
                  <a:pos x="10" y="11"/>
                </a:cxn>
                <a:cxn ang="0">
                  <a:pos x="16" y="4"/>
                </a:cxn>
                <a:cxn ang="0">
                  <a:pos x="17" y="3"/>
                </a:cxn>
                <a:cxn ang="0">
                  <a:pos x="20" y="1"/>
                </a:cxn>
                <a:cxn ang="0">
                  <a:pos x="22" y="0"/>
                </a:cxn>
                <a:cxn ang="0">
                  <a:pos x="24" y="0"/>
                </a:cxn>
                <a:cxn ang="0">
                  <a:pos x="27" y="0"/>
                </a:cxn>
                <a:cxn ang="0">
                  <a:pos x="29" y="1"/>
                </a:cxn>
                <a:cxn ang="0">
                  <a:pos x="30" y="3"/>
                </a:cxn>
                <a:cxn ang="0">
                  <a:pos x="32" y="4"/>
                </a:cxn>
                <a:cxn ang="0">
                  <a:pos x="38" y="11"/>
                </a:cxn>
                <a:cxn ang="0">
                  <a:pos x="43" y="22"/>
                </a:cxn>
                <a:cxn ang="0">
                  <a:pos x="46" y="35"/>
                </a:cxn>
                <a:cxn ang="0">
                  <a:pos x="47" y="53"/>
                </a:cxn>
                <a:cxn ang="0">
                  <a:pos x="45" y="73"/>
                </a:cxn>
                <a:cxn ang="0">
                  <a:pos x="39" y="91"/>
                </a:cxn>
                <a:cxn ang="0">
                  <a:pos x="32" y="101"/>
                </a:cxn>
                <a:cxn ang="0">
                  <a:pos x="24" y="105"/>
                </a:cxn>
                <a:cxn ang="0">
                  <a:pos x="22" y="105"/>
                </a:cxn>
                <a:cxn ang="0">
                  <a:pos x="20" y="103"/>
                </a:cxn>
                <a:cxn ang="0">
                  <a:pos x="17" y="101"/>
                </a:cxn>
                <a:cxn ang="0">
                  <a:pos x="16" y="100"/>
                </a:cxn>
                <a:cxn ang="0">
                  <a:pos x="10" y="93"/>
                </a:cxn>
                <a:cxn ang="0">
                  <a:pos x="5" y="83"/>
                </a:cxn>
                <a:cxn ang="0">
                  <a:pos x="1" y="69"/>
                </a:cxn>
                <a:cxn ang="0">
                  <a:pos x="0" y="53"/>
                </a:cxn>
              </a:cxnLst>
              <a:rect l="0" t="0" r="r" b="b"/>
              <a:pathLst>
                <a:path w="47" h="105">
                  <a:moveTo>
                    <a:pt x="0" y="53"/>
                  </a:moveTo>
                  <a:lnTo>
                    <a:pt x="1" y="35"/>
                  </a:lnTo>
                  <a:lnTo>
                    <a:pt x="5" y="22"/>
                  </a:lnTo>
                  <a:lnTo>
                    <a:pt x="10" y="11"/>
                  </a:lnTo>
                  <a:lnTo>
                    <a:pt x="16" y="4"/>
                  </a:lnTo>
                  <a:lnTo>
                    <a:pt x="17" y="3"/>
                  </a:lnTo>
                  <a:lnTo>
                    <a:pt x="20" y="1"/>
                  </a:lnTo>
                  <a:lnTo>
                    <a:pt x="22" y="0"/>
                  </a:lnTo>
                  <a:lnTo>
                    <a:pt x="24" y="0"/>
                  </a:lnTo>
                  <a:lnTo>
                    <a:pt x="27" y="0"/>
                  </a:lnTo>
                  <a:lnTo>
                    <a:pt x="29" y="1"/>
                  </a:lnTo>
                  <a:lnTo>
                    <a:pt x="30" y="3"/>
                  </a:lnTo>
                  <a:lnTo>
                    <a:pt x="32" y="4"/>
                  </a:lnTo>
                  <a:lnTo>
                    <a:pt x="38" y="11"/>
                  </a:lnTo>
                  <a:lnTo>
                    <a:pt x="43" y="22"/>
                  </a:lnTo>
                  <a:lnTo>
                    <a:pt x="46" y="35"/>
                  </a:lnTo>
                  <a:lnTo>
                    <a:pt x="47" y="53"/>
                  </a:lnTo>
                  <a:lnTo>
                    <a:pt x="45" y="73"/>
                  </a:lnTo>
                  <a:lnTo>
                    <a:pt x="39" y="91"/>
                  </a:lnTo>
                  <a:lnTo>
                    <a:pt x="32" y="101"/>
                  </a:lnTo>
                  <a:lnTo>
                    <a:pt x="24" y="105"/>
                  </a:lnTo>
                  <a:lnTo>
                    <a:pt x="22" y="105"/>
                  </a:lnTo>
                  <a:lnTo>
                    <a:pt x="20" y="103"/>
                  </a:lnTo>
                  <a:lnTo>
                    <a:pt x="17" y="101"/>
                  </a:lnTo>
                  <a:lnTo>
                    <a:pt x="16" y="100"/>
                  </a:lnTo>
                  <a:lnTo>
                    <a:pt x="10" y="93"/>
                  </a:lnTo>
                  <a:lnTo>
                    <a:pt x="5" y="83"/>
                  </a:lnTo>
                  <a:lnTo>
                    <a:pt x="1" y="69"/>
                  </a:lnTo>
                  <a:lnTo>
                    <a:pt x="0" y="5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1" name="Freeform 27"/>
            <p:cNvSpPr>
              <a:spLocks/>
            </p:cNvSpPr>
            <p:nvPr/>
          </p:nvSpPr>
          <p:spPr bwMode="auto">
            <a:xfrm>
              <a:off x="4433888" y="3929063"/>
              <a:ext cx="55563" cy="57150"/>
            </a:xfrm>
            <a:custGeom>
              <a:avLst/>
              <a:gdLst/>
              <a:ahLst/>
              <a:cxnLst>
                <a:cxn ang="0">
                  <a:pos x="35" y="72"/>
                </a:cxn>
                <a:cxn ang="0">
                  <a:pos x="42" y="71"/>
                </a:cxn>
                <a:cxn ang="0">
                  <a:pos x="49" y="70"/>
                </a:cxn>
                <a:cxn ang="0">
                  <a:pos x="55" y="66"/>
                </a:cxn>
                <a:cxn ang="0">
                  <a:pos x="60" y="61"/>
                </a:cxn>
                <a:cxn ang="0">
                  <a:pos x="65" y="56"/>
                </a:cxn>
                <a:cxn ang="0">
                  <a:pos x="68" y="50"/>
                </a:cxn>
                <a:cxn ang="0">
                  <a:pos x="70" y="43"/>
                </a:cxn>
                <a:cxn ang="0">
                  <a:pos x="71" y="36"/>
                </a:cxn>
                <a:cxn ang="0">
                  <a:pos x="70" y="29"/>
                </a:cxn>
                <a:cxn ang="0">
                  <a:pos x="68" y="22"/>
                </a:cxn>
                <a:cxn ang="0">
                  <a:pos x="65" y="17"/>
                </a:cxn>
                <a:cxn ang="0">
                  <a:pos x="60" y="11"/>
                </a:cxn>
                <a:cxn ang="0">
                  <a:pos x="55" y="6"/>
                </a:cxn>
                <a:cxn ang="0">
                  <a:pos x="49" y="3"/>
                </a:cxn>
                <a:cxn ang="0">
                  <a:pos x="42" y="2"/>
                </a:cxn>
                <a:cxn ang="0">
                  <a:pos x="35" y="0"/>
                </a:cxn>
                <a:cxn ang="0">
                  <a:pos x="28" y="2"/>
                </a:cxn>
                <a:cxn ang="0">
                  <a:pos x="21" y="3"/>
                </a:cxn>
                <a:cxn ang="0">
                  <a:pos x="15" y="6"/>
                </a:cxn>
                <a:cxn ang="0">
                  <a:pos x="11" y="11"/>
                </a:cxn>
                <a:cxn ang="0">
                  <a:pos x="6" y="17"/>
                </a:cxn>
                <a:cxn ang="0">
                  <a:pos x="3" y="22"/>
                </a:cxn>
                <a:cxn ang="0">
                  <a:pos x="2" y="29"/>
                </a:cxn>
                <a:cxn ang="0">
                  <a:pos x="0" y="36"/>
                </a:cxn>
                <a:cxn ang="0">
                  <a:pos x="2" y="43"/>
                </a:cxn>
                <a:cxn ang="0">
                  <a:pos x="3" y="50"/>
                </a:cxn>
                <a:cxn ang="0">
                  <a:pos x="6" y="56"/>
                </a:cxn>
                <a:cxn ang="0">
                  <a:pos x="11" y="61"/>
                </a:cxn>
                <a:cxn ang="0">
                  <a:pos x="15" y="66"/>
                </a:cxn>
                <a:cxn ang="0">
                  <a:pos x="21" y="70"/>
                </a:cxn>
                <a:cxn ang="0">
                  <a:pos x="28" y="71"/>
                </a:cxn>
                <a:cxn ang="0">
                  <a:pos x="35" y="72"/>
                </a:cxn>
              </a:cxnLst>
              <a:rect l="0" t="0" r="r" b="b"/>
              <a:pathLst>
                <a:path w="71" h="72">
                  <a:moveTo>
                    <a:pt x="35" y="72"/>
                  </a:moveTo>
                  <a:lnTo>
                    <a:pt x="42" y="71"/>
                  </a:lnTo>
                  <a:lnTo>
                    <a:pt x="49" y="70"/>
                  </a:lnTo>
                  <a:lnTo>
                    <a:pt x="55" y="66"/>
                  </a:lnTo>
                  <a:lnTo>
                    <a:pt x="60" y="61"/>
                  </a:lnTo>
                  <a:lnTo>
                    <a:pt x="65" y="56"/>
                  </a:lnTo>
                  <a:lnTo>
                    <a:pt x="68" y="50"/>
                  </a:lnTo>
                  <a:lnTo>
                    <a:pt x="70" y="43"/>
                  </a:lnTo>
                  <a:lnTo>
                    <a:pt x="71" y="36"/>
                  </a:lnTo>
                  <a:lnTo>
                    <a:pt x="70" y="29"/>
                  </a:lnTo>
                  <a:lnTo>
                    <a:pt x="68" y="22"/>
                  </a:lnTo>
                  <a:lnTo>
                    <a:pt x="65" y="17"/>
                  </a:lnTo>
                  <a:lnTo>
                    <a:pt x="60" y="11"/>
                  </a:lnTo>
                  <a:lnTo>
                    <a:pt x="55" y="6"/>
                  </a:lnTo>
                  <a:lnTo>
                    <a:pt x="49" y="3"/>
                  </a:lnTo>
                  <a:lnTo>
                    <a:pt x="42" y="2"/>
                  </a:lnTo>
                  <a:lnTo>
                    <a:pt x="35" y="0"/>
                  </a:lnTo>
                  <a:lnTo>
                    <a:pt x="28" y="2"/>
                  </a:lnTo>
                  <a:lnTo>
                    <a:pt x="21" y="3"/>
                  </a:lnTo>
                  <a:lnTo>
                    <a:pt x="15" y="6"/>
                  </a:lnTo>
                  <a:lnTo>
                    <a:pt x="11" y="11"/>
                  </a:lnTo>
                  <a:lnTo>
                    <a:pt x="6" y="17"/>
                  </a:lnTo>
                  <a:lnTo>
                    <a:pt x="3" y="22"/>
                  </a:lnTo>
                  <a:lnTo>
                    <a:pt x="2" y="29"/>
                  </a:lnTo>
                  <a:lnTo>
                    <a:pt x="0" y="36"/>
                  </a:lnTo>
                  <a:lnTo>
                    <a:pt x="2" y="43"/>
                  </a:lnTo>
                  <a:lnTo>
                    <a:pt x="3" y="50"/>
                  </a:lnTo>
                  <a:lnTo>
                    <a:pt x="6" y="56"/>
                  </a:lnTo>
                  <a:lnTo>
                    <a:pt x="11" y="61"/>
                  </a:lnTo>
                  <a:lnTo>
                    <a:pt x="15" y="66"/>
                  </a:lnTo>
                  <a:lnTo>
                    <a:pt x="21" y="70"/>
                  </a:lnTo>
                  <a:lnTo>
                    <a:pt x="28" y="71"/>
                  </a:lnTo>
                  <a:lnTo>
                    <a:pt x="35" y="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2" name="Rectangle 28"/>
            <p:cNvSpPr>
              <a:spLocks noChangeArrowheads="1"/>
            </p:cNvSpPr>
            <p:nvPr/>
          </p:nvSpPr>
          <p:spPr bwMode="auto">
            <a:xfrm>
              <a:off x="4295775" y="3694113"/>
              <a:ext cx="201613" cy="1857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3" name="Rectangle 29"/>
            <p:cNvSpPr>
              <a:spLocks noChangeArrowheads="1"/>
            </p:cNvSpPr>
            <p:nvPr/>
          </p:nvSpPr>
          <p:spPr bwMode="auto">
            <a:xfrm>
              <a:off x="4327525" y="3725863"/>
              <a:ext cx="138113" cy="120650"/>
            </a:xfrm>
            <a:prstGeom prst="rect">
              <a:avLst/>
            </a:prstGeom>
            <a:solidFill>
              <a:srgbClr val="44C6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4" name="Rectangle 30"/>
            <p:cNvSpPr>
              <a:spLocks noChangeArrowheads="1"/>
            </p:cNvSpPr>
            <p:nvPr/>
          </p:nvSpPr>
          <p:spPr bwMode="auto">
            <a:xfrm>
              <a:off x="3794125" y="4237038"/>
              <a:ext cx="762000" cy="1031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5" name="Rectangle 31"/>
            <p:cNvSpPr>
              <a:spLocks noChangeArrowheads="1"/>
            </p:cNvSpPr>
            <p:nvPr/>
          </p:nvSpPr>
          <p:spPr bwMode="auto">
            <a:xfrm>
              <a:off x="3825875" y="4268788"/>
              <a:ext cx="700088" cy="39688"/>
            </a:xfrm>
            <a:prstGeom prst="rect">
              <a:avLst/>
            </a:prstGeom>
            <a:solidFill>
              <a:srgbClr val="3F3F3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6" name="Rectangle 32"/>
            <p:cNvSpPr>
              <a:spLocks noChangeArrowheads="1"/>
            </p:cNvSpPr>
            <p:nvPr/>
          </p:nvSpPr>
          <p:spPr bwMode="auto">
            <a:xfrm>
              <a:off x="3862388" y="4310063"/>
              <a:ext cx="125413" cy="1619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7" name="Rectangle 33"/>
            <p:cNvSpPr>
              <a:spLocks noChangeArrowheads="1"/>
            </p:cNvSpPr>
            <p:nvPr/>
          </p:nvSpPr>
          <p:spPr bwMode="auto">
            <a:xfrm>
              <a:off x="3895725" y="4341813"/>
              <a:ext cx="61913" cy="98425"/>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8" name="Freeform 34"/>
            <p:cNvSpPr>
              <a:spLocks/>
            </p:cNvSpPr>
            <p:nvPr/>
          </p:nvSpPr>
          <p:spPr bwMode="auto">
            <a:xfrm>
              <a:off x="4699000" y="3657600"/>
              <a:ext cx="174625" cy="233363"/>
            </a:xfrm>
            <a:custGeom>
              <a:avLst/>
              <a:gdLst/>
              <a:ahLst/>
              <a:cxnLst>
                <a:cxn ang="0">
                  <a:pos x="179" y="0"/>
                </a:cxn>
                <a:cxn ang="0">
                  <a:pos x="178" y="4"/>
                </a:cxn>
                <a:cxn ang="0">
                  <a:pos x="177" y="13"/>
                </a:cxn>
                <a:cxn ang="0">
                  <a:pos x="174" y="25"/>
                </a:cxn>
                <a:cxn ang="0">
                  <a:pos x="168" y="40"/>
                </a:cxn>
                <a:cxn ang="0">
                  <a:pos x="159" y="57"/>
                </a:cxn>
                <a:cxn ang="0">
                  <a:pos x="145" y="74"/>
                </a:cxn>
                <a:cxn ang="0">
                  <a:pos x="126" y="91"/>
                </a:cxn>
                <a:cxn ang="0">
                  <a:pos x="101" y="107"/>
                </a:cxn>
                <a:cxn ang="0">
                  <a:pos x="0" y="107"/>
                </a:cxn>
                <a:cxn ang="0">
                  <a:pos x="0" y="148"/>
                </a:cxn>
                <a:cxn ang="0">
                  <a:pos x="93" y="148"/>
                </a:cxn>
                <a:cxn ang="0">
                  <a:pos x="101" y="177"/>
                </a:cxn>
                <a:cxn ang="0">
                  <a:pos x="107" y="211"/>
                </a:cxn>
                <a:cxn ang="0">
                  <a:pos x="108" y="246"/>
                </a:cxn>
                <a:cxn ang="0">
                  <a:pos x="100" y="276"/>
                </a:cxn>
                <a:cxn ang="0">
                  <a:pos x="134" y="295"/>
                </a:cxn>
                <a:cxn ang="0">
                  <a:pos x="147" y="254"/>
                </a:cxn>
                <a:cxn ang="0">
                  <a:pos x="147" y="209"/>
                </a:cxn>
                <a:cxn ang="0">
                  <a:pos x="140" y="168"/>
                </a:cxn>
                <a:cxn ang="0">
                  <a:pos x="131" y="137"/>
                </a:cxn>
                <a:cxn ang="0">
                  <a:pos x="160" y="117"/>
                </a:cxn>
                <a:cxn ang="0">
                  <a:pos x="182" y="95"/>
                </a:cxn>
                <a:cxn ang="0">
                  <a:pos x="197" y="72"/>
                </a:cxn>
                <a:cxn ang="0">
                  <a:pos x="207" y="51"/>
                </a:cxn>
                <a:cxn ang="0">
                  <a:pos x="214" y="31"/>
                </a:cxn>
                <a:cxn ang="0">
                  <a:pos x="217" y="16"/>
                </a:cxn>
                <a:cxn ang="0">
                  <a:pos x="219" y="5"/>
                </a:cxn>
                <a:cxn ang="0">
                  <a:pos x="219" y="0"/>
                </a:cxn>
                <a:cxn ang="0">
                  <a:pos x="179" y="0"/>
                </a:cxn>
                <a:cxn ang="0">
                  <a:pos x="179" y="0"/>
                </a:cxn>
              </a:cxnLst>
              <a:rect l="0" t="0" r="r" b="b"/>
              <a:pathLst>
                <a:path w="219" h="295">
                  <a:moveTo>
                    <a:pt x="179" y="0"/>
                  </a:moveTo>
                  <a:lnTo>
                    <a:pt x="178" y="4"/>
                  </a:lnTo>
                  <a:lnTo>
                    <a:pt x="177" y="13"/>
                  </a:lnTo>
                  <a:lnTo>
                    <a:pt x="174" y="25"/>
                  </a:lnTo>
                  <a:lnTo>
                    <a:pt x="168" y="40"/>
                  </a:lnTo>
                  <a:lnTo>
                    <a:pt x="159" y="57"/>
                  </a:lnTo>
                  <a:lnTo>
                    <a:pt x="145" y="74"/>
                  </a:lnTo>
                  <a:lnTo>
                    <a:pt x="126" y="91"/>
                  </a:lnTo>
                  <a:lnTo>
                    <a:pt x="101" y="107"/>
                  </a:lnTo>
                  <a:lnTo>
                    <a:pt x="0" y="107"/>
                  </a:lnTo>
                  <a:lnTo>
                    <a:pt x="0" y="148"/>
                  </a:lnTo>
                  <a:lnTo>
                    <a:pt x="93" y="148"/>
                  </a:lnTo>
                  <a:lnTo>
                    <a:pt x="101" y="177"/>
                  </a:lnTo>
                  <a:lnTo>
                    <a:pt x="107" y="211"/>
                  </a:lnTo>
                  <a:lnTo>
                    <a:pt x="108" y="246"/>
                  </a:lnTo>
                  <a:lnTo>
                    <a:pt x="100" y="276"/>
                  </a:lnTo>
                  <a:lnTo>
                    <a:pt x="134" y="295"/>
                  </a:lnTo>
                  <a:lnTo>
                    <a:pt x="147" y="254"/>
                  </a:lnTo>
                  <a:lnTo>
                    <a:pt x="147" y="209"/>
                  </a:lnTo>
                  <a:lnTo>
                    <a:pt x="140" y="168"/>
                  </a:lnTo>
                  <a:lnTo>
                    <a:pt x="131" y="137"/>
                  </a:lnTo>
                  <a:lnTo>
                    <a:pt x="160" y="117"/>
                  </a:lnTo>
                  <a:lnTo>
                    <a:pt x="182" y="95"/>
                  </a:lnTo>
                  <a:lnTo>
                    <a:pt x="197" y="72"/>
                  </a:lnTo>
                  <a:lnTo>
                    <a:pt x="207" y="51"/>
                  </a:lnTo>
                  <a:lnTo>
                    <a:pt x="214" y="31"/>
                  </a:lnTo>
                  <a:lnTo>
                    <a:pt x="217" y="16"/>
                  </a:lnTo>
                  <a:lnTo>
                    <a:pt x="219" y="5"/>
                  </a:lnTo>
                  <a:lnTo>
                    <a:pt x="219" y="0"/>
                  </a:lnTo>
                  <a:lnTo>
                    <a:pt x="179" y="0"/>
                  </a:lnTo>
                  <a:lnTo>
                    <a:pt x="17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9" name="Freeform 35"/>
            <p:cNvSpPr>
              <a:spLocks/>
            </p:cNvSpPr>
            <p:nvPr/>
          </p:nvSpPr>
          <p:spPr bwMode="auto">
            <a:xfrm>
              <a:off x="4913313" y="3657600"/>
              <a:ext cx="174625" cy="233363"/>
            </a:xfrm>
            <a:custGeom>
              <a:avLst/>
              <a:gdLst/>
              <a:ahLst/>
              <a:cxnLst>
                <a:cxn ang="0">
                  <a:pos x="220" y="148"/>
                </a:cxn>
                <a:cxn ang="0">
                  <a:pos x="220" y="107"/>
                </a:cxn>
                <a:cxn ang="0">
                  <a:pos x="118" y="107"/>
                </a:cxn>
                <a:cxn ang="0">
                  <a:pos x="92" y="91"/>
                </a:cxn>
                <a:cxn ang="0">
                  <a:pos x="74" y="74"/>
                </a:cxn>
                <a:cxn ang="0">
                  <a:pos x="60" y="57"/>
                </a:cxn>
                <a:cxn ang="0">
                  <a:pos x="51" y="40"/>
                </a:cxn>
                <a:cxn ang="0">
                  <a:pos x="45" y="25"/>
                </a:cxn>
                <a:cxn ang="0">
                  <a:pos x="42" y="13"/>
                </a:cxn>
                <a:cxn ang="0">
                  <a:pos x="41" y="4"/>
                </a:cxn>
                <a:cxn ang="0">
                  <a:pos x="41" y="0"/>
                </a:cxn>
                <a:cxn ang="0">
                  <a:pos x="0" y="0"/>
                </a:cxn>
                <a:cxn ang="0">
                  <a:pos x="0" y="5"/>
                </a:cxn>
                <a:cxn ang="0">
                  <a:pos x="1" y="16"/>
                </a:cxn>
                <a:cxn ang="0">
                  <a:pos x="5" y="31"/>
                </a:cxn>
                <a:cxn ang="0">
                  <a:pos x="12" y="51"/>
                </a:cxn>
                <a:cxn ang="0">
                  <a:pos x="22" y="72"/>
                </a:cxn>
                <a:cxn ang="0">
                  <a:pos x="37" y="95"/>
                </a:cxn>
                <a:cxn ang="0">
                  <a:pos x="59" y="117"/>
                </a:cxn>
                <a:cxn ang="0">
                  <a:pos x="88" y="137"/>
                </a:cxn>
                <a:cxn ang="0">
                  <a:pos x="80" y="168"/>
                </a:cxn>
                <a:cxn ang="0">
                  <a:pos x="73" y="209"/>
                </a:cxn>
                <a:cxn ang="0">
                  <a:pos x="73" y="254"/>
                </a:cxn>
                <a:cxn ang="0">
                  <a:pos x="85" y="295"/>
                </a:cxn>
                <a:cxn ang="0">
                  <a:pos x="120" y="276"/>
                </a:cxn>
                <a:cxn ang="0">
                  <a:pos x="112" y="246"/>
                </a:cxn>
                <a:cxn ang="0">
                  <a:pos x="112" y="211"/>
                </a:cxn>
                <a:cxn ang="0">
                  <a:pos x="119" y="177"/>
                </a:cxn>
                <a:cxn ang="0">
                  <a:pos x="127" y="148"/>
                </a:cxn>
                <a:cxn ang="0">
                  <a:pos x="220" y="148"/>
                </a:cxn>
              </a:cxnLst>
              <a:rect l="0" t="0" r="r" b="b"/>
              <a:pathLst>
                <a:path w="220" h="295">
                  <a:moveTo>
                    <a:pt x="220" y="148"/>
                  </a:moveTo>
                  <a:lnTo>
                    <a:pt x="220" y="107"/>
                  </a:lnTo>
                  <a:lnTo>
                    <a:pt x="118" y="107"/>
                  </a:lnTo>
                  <a:lnTo>
                    <a:pt x="92" y="91"/>
                  </a:lnTo>
                  <a:lnTo>
                    <a:pt x="74" y="74"/>
                  </a:lnTo>
                  <a:lnTo>
                    <a:pt x="60" y="57"/>
                  </a:lnTo>
                  <a:lnTo>
                    <a:pt x="51" y="40"/>
                  </a:lnTo>
                  <a:lnTo>
                    <a:pt x="45" y="25"/>
                  </a:lnTo>
                  <a:lnTo>
                    <a:pt x="42" y="13"/>
                  </a:lnTo>
                  <a:lnTo>
                    <a:pt x="41" y="4"/>
                  </a:lnTo>
                  <a:lnTo>
                    <a:pt x="41" y="0"/>
                  </a:lnTo>
                  <a:lnTo>
                    <a:pt x="0" y="0"/>
                  </a:lnTo>
                  <a:lnTo>
                    <a:pt x="0" y="5"/>
                  </a:lnTo>
                  <a:lnTo>
                    <a:pt x="1" y="16"/>
                  </a:lnTo>
                  <a:lnTo>
                    <a:pt x="5" y="31"/>
                  </a:lnTo>
                  <a:lnTo>
                    <a:pt x="12" y="51"/>
                  </a:lnTo>
                  <a:lnTo>
                    <a:pt x="22" y="72"/>
                  </a:lnTo>
                  <a:lnTo>
                    <a:pt x="37" y="95"/>
                  </a:lnTo>
                  <a:lnTo>
                    <a:pt x="59" y="117"/>
                  </a:lnTo>
                  <a:lnTo>
                    <a:pt x="88" y="137"/>
                  </a:lnTo>
                  <a:lnTo>
                    <a:pt x="80" y="168"/>
                  </a:lnTo>
                  <a:lnTo>
                    <a:pt x="73" y="209"/>
                  </a:lnTo>
                  <a:lnTo>
                    <a:pt x="73" y="254"/>
                  </a:lnTo>
                  <a:lnTo>
                    <a:pt x="85" y="295"/>
                  </a:lnTo>
                  <a:lnTo>
                    <a:pt x="120" y="276"/>
                  </a:lnTo>
                  <a:lnTo>
                    <a:pt x="112" y="246"/>
                  </a:lnTo>
                  <a:lnTo>
                    <a:pt x="112" y="211"/>
                  </a:lnTo>
                  <a:lnTo>
                    <a:pt x="119" y="177"/>
                  </a:lnTo>
                  <a:lnTo>
                    <a:pt x="127" y="148"/>
                  </a:lnTo>
                  <a:lnTo>
                    <a:pt x="220" y="1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0" name="Freeform 36"/>
            <p:cNvSpPr>
              <a:spLocks/>
            </p:cNvSpPr>
            <p:nvPr/>
          </p:nvSpPr>
          <p:spPr bwMode="auto">
            <a:xfrm>
              <a:off x="3803650" y="3175000"/>
              <a:ext cx="106363" cy="106363"/>
            </a:xfrm>
            <a:custGeom>
              <a:avLst/>
              <a:gdLst/>
              <a:ahLst/>
              <a:cxnLst>
                <a:cxn ang="0">
                  <a:pos x="135" y="96"/>
                </a:cxn>
                <a:cxn ang="0">
                  <a:pos x="87" y="96"/>
                </a:cxn>
                <a:cxn ang="0">
                  <a:pos x="60" y="135"/>
                </a:cxn>
                <a:cxn ang="0">
                  <a:pos x="46" y="90"/>
                </a:cxn>
                <a:cxn ang="0">
                  <a:pos x="0" y="76"/>
                </a:cxn>
                <a:cxn ang="0">
                  <a:pos x="39" y="49"/>
                </a:cxn>
                <a:cxn ang="0">
                  <a:pos x="38" y="0"/>
                </a:cxn>
                <a:cxn ang="0">
                  <a:pos x="76" y="29"/>
                </a:cxn>
                <a:cxn ang="0">
                  <a:pos x="121" y="13"/>
                </a:cxn>
                <a:cxn ang="0">
                  <a:pos x="106" y="59"/>
                </a:cxn>
                <a:cxn ang="0">
                  <a:pos x="135" y="96"/>
                </a:cxn>
              </a:cxnLst>
              <a:rect l="0" t="0" r="r" b="b"/>
              <a:pathLst>
                <a:path w="135" h="135">
                  <a:moveTo>
                    <a:pt x="135" y="96"/>
                  </a:moveTo>
                  <a:lnTo>
                    <a:pt x="87" y="96"/>
                  </a:lnTo>
                  <a:lnTo>
                    <a:pt x="60" y="135"/>
                  </a:lnTo>
                  <a:lnTo>
                    <a:pt x="46" y="90"/>
                  </a:lnTo>
                  <a:lnTo>
                    <a:pt x="0" y="76"/>
                  </a:lnTo>
                  <a:lnTo>
                    <a:pt x="39" y="49"/>
                  </a:lnTo>
                  <a:lnTo>
                    <a:pt x="38" y="0"/>
                  </a:lnTo>
                  <a:lnTo>
                    <a:pt x="76" y="29"/>
                  </a:lnTo>
                  <a:lnTo>
                    <a:pt x="121" y="13"/>
                  </a:lnTo>
                  <a:lnTo>
                    <a:pt x="106" y="59"/>
                  </a:lnTo>
                  <a:lnTo>
                    <a:pt x="135" y="9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1" name="Freeform 37"/>
            <p:cNvSpPr>
              <a:spLocks/>
            </p:cNvSpPr>
            <p:nvPr/>
          </p:nvSpPr>
          <p:spPr bwMode="auto">
            <a:xfrm>
              <a:off x="5278438" y="3149600"/>
              <a:ext cx="107950" cy="104775"/>
            </a:xfrm>
            <a:custGeom>
              <a:avLst/>
              <a:gdLst/>
              <a:ahLst/>
              <a:cxnLst>
                <a:cxn ang="0">
                  <a:pos x="104" y="0"/>
                </a:cxn>
                <a:cxn ang="0">
                  <a:pos x="99" y="48"/>
                </a:cxn>
                <a:cxn ang="0">
                  <a:pos x="136" y="78"/>
                </a:cxn>
                <a:cxn ang="0">
                  <a:pos x="90" y="88"/>
                </a:cxn>
                <a:cxn ang="0">
                  <a:pos x="71" y="133"/>
                </a:cxn>
                <a:cxn ang="0">
                  <a:pos x="47" y="91"/>
                </a:cxn>
                <a:cxn ang="0">
                  <a:pos x="0" y="88"/>
                </a:cxn>
                <a:cxn ang="0">
                  <a:pos x="31" y="52"/>
                </a:cxn>
                <a:cxn ang="0">
                  <a:pos x="20" y="6"/>
                </a:cxn>
                <a:cxn ang="0">
                  <a:pos x="63" y="26"/>
                </a:cxn>
                <a:cxn ang="0">
                  <a:pos x="104" y="0"/>
                </a:cxn>
              </a:cxnLst>
              <a:rect l="0" t="0" r="r" b="b"/>
              <a:pathLst>
                <a:path w="136" h="133">
                  <a:moveTo>
                    <a:pt x="104" y="0"/>
                  </a:moveTo>
                  <a:lnTo>
                    <a:pt x="99" y="48"/>
                  </a:lnTo>
                  <a:lnTo>
                    <a:pt x="136" y="78"/>
                  </a:lnTo>
                  <a:lnTo>
                    <a:pt x="90" y="88"/>
                  </a:lnTo>
                  <a:lnTo>
                    <a:pt x="71" y="133"/>
                  </a:lnTo>
                  <a:lnTo>
                    <a:pt x="47" y="91"/>
                  </a:lnTo>
                  <a:lnTo>
                    <a:pt x="0" y="88"/>
                  </a:lnTo>
                  <a:lnTo>
                    <a:pt x="31" y="52"/>
                  </a:lnTo>
                  <a:lnTo>
                    <a:pt x="20" y="6"/>
                  </a:lnTo>
                  <a:lnTo>
                    <a:pt x="63" y="26"/>
                  </a:lnTo>
                  <a:lnTo>
                    <a:pt x="10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2" name="Freeform 38"/>
            <p:cNvSpPr>
              <a:spLocks/>
            </p:cNvSpPr>
            <p:nvPr/>
          </p:nvSpPr>
          <p:spPr bwMode="auto">
            <a:xfrm>
              <a:off x="4529138" y="3140075"/>
              <a:ext cx="104775" cy="107950"/>
            </a:xfrm>
            <a:custGeom>
              <a:avLst/>
              <a:gdLst/>
              <a:ahLst/>
              <a:cxnLst>
                <a:cxn ang="0">
                  <a:pos x="38" y="0"/>
                </a:cxn>
                <a:cxn ang="0">
                  <a:pos x="76" y="29"/>
                </a:cxn>
                <a:cxn ang="0">
                  <a:pos x="121" y="14"/>
                </a:cxn>
                <a:cxn ang="0">
                  <a:pos x="106" y="59"/>
                </a:cxn>
                <a:cxn ang="0">
                  <a:pos x="134" y="97"/>
                </a:cxn>
                <a:cxn ang="0">
                  <a:pos x="87" y="97"/>
                </a:cxn>
                <a:cxn ang="0">
                  <a:pos x="59" y="135"/>
                </a:cxn>
                <a:cxn ang="0">
                  <a:pos x="45" y="90"/>
                </a:cxn>
                <a:cxn ang="0">
                  <a:pos x="0" y="75"/>
                </a:cxn>
                <a:cxn ang="0">
                  <a:pos x="39" y="48"/>
                </a:cxn>
                <a:cxn ang="0">
                  <a:pos x="38" y="0"/>
                </a:cxn>
              </a:cxnLst>
              <a:rect l="0" t="0" r="r" b="b"/>
              <a:pathLst>
                <a:path w="134" h="135">
                  <a:moveTo>
                    <a:pt x="38" y="0"/>
                  </a:moveTo>
                  <a:lnTo>
                    <a:pt x="76" y="29"/>
                  </a:lnTo>
                  <a:lnTo>
                    <a:pt x="121" y="14"/>
                  </a:lnTo>
                  <a:lnTo>
                    <a:pt x="106" y="59"/>
                  </a:lnTo>
                  <a:lnTo>
                    <a:pt x="134" y="97"/>
                  </a:lnTo>
                  <a:lnTo>
                    <a:pt x="87" y="97"/>
                  </a:lnTo>
                  <a:lnTo>
                    <a:pt x="59" y="135"/>
                  </a:lnTo>
                  <a:lnTo>
                    <a:pt x="45" y="90"/>
                  </a:lnTo>
                  <a:lnTo>
                    <a:pt x="0" y="75"/>
                  </a:lnTo>
                  <a:lnTo>
                    <a:pt x="39" y="48"/>
                  </a:lnTo>
                  <a:lnTo>
                    <a:pt x="3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0"/>
          <p:cNvGrpSpPr/>
          <p:nvPr/>
        </p:nvGrpSpPr>
        <p:grpSpPr>
          <a:xfrm>
            <a:off x="4724400" y="1447800"/>
            <a:ext cx="4267200" cy="3657600"/>
            <a:chOff x="3641725" y="2984500"/>
            <a:chExt cx="1860550" cy="1757363"/>
          </a:xfrm>
        </p:grpSpPr>
        <p:sp>
          <p:nvSpPr>
            <p:cNvPr id="1029" name="AutoShape 5"/>
            <p:cNvSpPr>
              <a:spLocks noChangeAspect="1" noChangeArrowheads="1" noTextEdit="1"/>
            </p:cNvSpPr>
            <p:nvPr/>
          </p:nvSpPr>
          <p:spPr bwMode="auto">
            <a:xfrm>
              <a:off x="3641725" y="2984500"/>
              <a:ext cx="1860550" cy="175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6" name="Freeform 12"/>
            <p:cNvSpPr>
              <a:spLocks/>
            </p:cNvSpPr>
            <p:nvPr/>
          </p:nvSpPr>
          <p:spPr bwMode="auto">
            <a:xfrm>
              <a:off x="4021138" y="3360738"/>
              <a:ext cx="1263650" cy="933450"/>
            </a:xfrm>
            <a:custGeom>
              <a:avLst/>
              <a:gdLst/>
              <a:ahLst/>
              <a:cxnLst>
                <a:cxn ang="0">
                  <a:pos x="1469" y="122"/>
                </a:cxn>
                <a:cxn ang="0">
                  <a:pos x="1454" y="107"/>
                </a:cxn>
                <a:cxn ang="0">
                  <a:pos x="1438" y="95"/>
                </a:cxn>
                <a:cxn ang="0">
                  <a:pos x="1421" y="82"/>
                </a:cxn>
                <a:cxn ang="0">
                  <a:pos x="1404" y="69"/>
                </a:cxn>
                <a:cxn ang="0">
                  <a:pos x="1387" y="59"/>
                </a:cxn>
                <a:cxn ang="0">
                  <a:pos x="1370" y="49"/>
                </a:cxn>
                <a:cxn ang="0">
                  <a:pos x="1351" y="39"/>
                </a:cxn>
                <a:cxn ang="0">
                  <a:pos x="1333" y="31"/>
                </a:cxn>
                <a:cxn ang="0">
                  <a:pos x="1313" y="24"/>
                </a:cxn>
                <a:cxn ang="0">
                  <a:pos x="1295" y="17"/>
                </a:cxn>
                <a:cxn ang="0">
                  <a:pos x="1274" y="13"/>
                </a:cxn>
                <a:cxn ang="0">
                  <a:pos x="1254" y="8"/>
                </a:cxn>
                <a:cxn ang="0">
                  <a:pos x="1234" y="5"/>
                </a:cxn>
                <a:cxn ang="0">
                  <a:pos x="1213" y="2"/>
                </a:cxn>
                <a:cxn ang="0">
                  <a:pos x="1192" y="0"/>
                </a:cxn>
                <a:cxn ang="0">
                  <a:pos x="1171" y="0"/>
                </a:cxn>
                <a:cxn ang="0">
                  <a:pos x="420" y="0"/>
                </a:cxn>
                <a:cxn ang="0">
                  <a:pos x="378" y="2"/>
                </a:cxn>
                <a:cxn ang="0">
                  <a:pos x="335" y="8"/>
                </a:cxn>
                <a:cxn ang="0">
                  <a:pos x="295" y="19"/>
                </a:cxn>
                <a:cxn ang="0">
                  <a:pos x="257" y="34"/>
                </a:cxn>
                <a:cxn ang="0">
                  <a:pos x="220" y="51"/>
                </a:cxn>
                <a:cxn ang="0">
                  <a:pos x="185" y="72"/>
                </a:cxn>
                <a:cxn ang="0">
                  <a:pos x="153" y="96"/>
                </a:cxn>
                <a:cxn ang="0">
                  <a:pos x="123" y="123"/>
                </a:cxn>
                <a:cxn ang="0">
                  <a:pos x="96" y="153"/>
                </a:cxn>
                <a:cxn ang="0">
                  <a:pos x="71" y="186"/>
                </a:cxn>
                <a:cxn ang="0">
                  <a:pos x="51" y="220"/>
                </a:cxn>
                <a:cxn ang="0">
                  <a:pos x="33" y="257"/>
                </a:cxn>
                <a:cxn ang="0">
                  <a:pos x="18" y="295"/>
                </a:cxn>
                <a:cxn ang="0">
                  <a:pos x="8" y="335"/>
                </a:cxn>
                <a:cxn ang="0">
                  <a:pos x="2" y="378"/>
                </a:cxn>
                <a:cxn ang="0">
                  <a:pos x="0" y="420"/>
                </a:cxn>
                <a:cxn ang="0">
                  <a:pos x="0" y="1177"/>
                </a:cxn>
                <a:cxn ang="0">
                  <a:pos x="1592" y="1177"/>
                </a:cxn>
                <a:cxn ang="0">
                  <a:pos x="1592" y="420"/>
                </a:cxn>
                <a:cxn ang="0">
                  <a:pos x="1590" y="379"/>
                </a:cxn>
                <a:cxn ang="0">
                  <a:pos x="1584" y="338"/>
                </a:cxn>
                <a:cxn ang="0">
                  <a:pos x="1573" y="297"/>
                </a:cxn>
                <a:cxn ang="0">
                  <a:pos x="1560" y="259"/>
                </a:cxn>
                <a:cxn ang="0">
                  <a:pos x="1542" y="221"/>
                </a:cxn>
                <a:cxn ang="0">
                  <a:pos x="1522" y="187"/>
                </a:cxn>
                <a:cxn ang="0">
                  <a:pos x="1496" y="153"/>
                </a:cxn>
                <a:cxn ang="0">
                  <a:pos x="1469" y="122"/>
                </a:cxn>
              </a:cxnLst>
              <a:rect l="0" t="0" r="r" b="b"/>
              <a:pathLst>
                <a:path w="1592" h="1177">
                  <a:moveTo>
                    <a:pt x="1469" y="122"/>
                  </a:moveTo>
                  <a:lnTo>
                    <a:pt x="1454" y="107"/>
                  </a:lnTo>
                  <a:lnTo>
                    <a:pt x="1438" y="95"/>
                  </a:lnTo>
                  <a:lnTo>
                    <a:pt x="1421" y="82"/>
                  </a:lnTo>
                  <a:lnTo>
                    <a:pt x="1404" y="69"/>
                  </a:lnTo>
                  <a:lnTo>
                    <a:pt x="1387" y="59"/>
                  </a:lnTo>
                  <a:lnTo>
                    <a:pt x="1370" y="49"/>
                  </a:lnTo>
                  <a:lnTo>
                    <a:pt x="1351" y="39"/>
                  </a:lnTo>
                  <a:lnTo>
                    <a:pt x="1333" y="31"/>
                  </a:lnTo>
                  <a:lnTo>
                    <a:pt x="1313" y="24"/>
                  </a:lnTo>
                  <a:lnTo>
                    <a:pt x="1295" y="17"/>
                  </a:lnTo>
                  <a:lnTo>
                    <a:pt x="1274" y="13"/>
                  </a:lnTo>
                  <a:lnTo>
                    <a:pt x="1254" y="8"/>
                  </a:lnTo>
                  <a:lnTo>
                    <a:pt x="1234" y="5"/>
                  </a:lnTo>
                  <a:lnTo>
                    <a:pt x="1213" y="2"/>
                  </a:lnTo>
                  <a:lnTo>
                    <a:pt x="1192" y="0"/>
                  </a:lnTo>
                  <a:lnTo>
                    <a:pt x="1171" y="0"/>
                  </a:lnTo>
                  <a:lnTo>
                    <a:pt x="420" y="0"/>
                  </a:lnTo>
                  <a:lnTo>
                    <a:pt x="378" y="2"/>
                  </a:lnTo>
                  <a:lnTo>
                    <a:pt x="335" y="8"/>
                  </a:lnTo>
                  <a:lnTo>
                    <a:pt x="295" y="19"/>
                  </a:lnTo>
                  <a:lnTo>
                    <a:pt x="257" y="34"/>
                  </a:lnTo>
                  <a:lnTo>
                    <a:pt x="220" y="51"/>
                  </a:lnTo>
                  <a:lnTo>
                    <a:pt x="185" y="72"/>
                  </a:lnTo>
                  <a:lnTo>
                    <a:pt x="153" y="96"/>
                  </a:lnTo>
                  <a:lnTo>
                    <a:pt x="123" y="123"/>
                  </a:lnTo>
                  <a:lnTo>
                    <a:pt x="96" y="153"/>
                  </a:lnTo>
                  <a:lnTo>
                    <a:pt x="71" y="186"/>
                  </a:lnTo>
                  <a:lnTo>
                    <a:pt x="51" y="220"/>
                  </a:lnTo>
                  <a:lnTo>
                    <a:pt x="33" y="257"/>
                  </a:lnTo>
                  <a:lnTo>
                    <a:pt x="18" y="295"/>
                  </a:lnTo>
                  <a:lnTo>
                    <a:pt x="8" y="335"/>
                  </a:lnTo>
                  <a:lnTo>
                    <a:pt x="2" y="378"/>
                  </a:lnTo>
                  <a:lnTo>
                    <a:pt x="0" y="420"/>
                  </a:lnTo>
                  <a:lnTo>
                    <a:pt x="0" y="1177"/>
                  </a:lnTo>
                  <a:lnTo>
                    <a:pt x="1592" y="1177"/>
                  </a:lnTo>
                  <a:lnTo>
                    <a:pt x="1592" y="420"/>
                  </a:lnTo>
                  <a:lnTo>
                    <a:pt x="1590" y="379"/>
                  </a:lnTo>
                  <a:lnTo>
                    <a:pt x="1584" y="338"/>
                  </a:lnTo>
                  <a:lnTo>
                    <a:pt x="1573" y="297"/>
                  </a:lnTo>
                  <a:lnTo>
                    <a:pt x="1560" y="259"/>
                  </a:lnTo>
                  <a:lnTo>
                    <a:pt x="1542" y="221"/>
                  </a:lnTo>
                  <a:lnTo>
                    <a:pt x="1522" y="187"/>
                  </a:lnTo>
                  <a:lnTo>
                    <a:pt x="1496" y="153"/>
                  </a:lnTo>
                  <a:lnTo>
                    <a:pt x="1469" y="122"/>
                  </a:lnTo>
                  <a:close/>
                </a:path>
              </a:pathLst>
            </a:custGeom>
            <a:solidFill>
              <a:srgbClr val="E09E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7" name="Freeform 13"/>
            <p:cNvSpPr>
              <a:spLocks/>
            </p:cNvSpPr>
            <p:nvPr/>
          </p:nvSpPr>
          <p:spPr bwMode="auto">
            <a:xfrm>
              <a:off x="4046538" y="3384550"/>
              <a:ext cx="1212850" cy="884238"/>
            </a:xfrm>
            <a:custGeom>
              <a:avLst/>
              <a:gdLst/>
              <a:ahLst/>
              <a:cxnLst>
                <a:cxn ang="0">
                  <a:pos x="1402" y="100"/>
                </a:cxn>
                <a:cxn ang="0">
                  <a:pos x="1372" y="76"/>
                </a:cxn>
                <a:cxn ang="0">
                  <a:pos x="1340" y="56"/>
                </a:cxn>
                <a:cxn ang="0">
                  <a:pos x="1306" y="37"/>
                </a:cxn>
                <a:cxn ang="0">
                  <a:pos x="1272" y="23"/>
                </a:cxn>
                <a:cxn ang="0">
                  <a:pos x="1235" y="12"/>
                </a:cxn>
                <a:cxn ang="0">
                  <a:pos x="1198" y="5"/>
                </a:cxn>
                <a:cxn ang="0">
                  <a:pos x="1160" y="0"/>
                </a:cxn>
                <a:cxn ang="0">
                  <a:pos x="389" y="0"/>
                </a:cxn>
                <a:cxn ang="0">
                  <a:pos x="311" y="8"/>
                </a:cxn>
                <a:cxn ang="0">
                  <a:pos x="239" y="31"/>
                </a:cxn>
                <a:cxn ang="0">
                  <a:pos x="172" y="67"/>
                </a:cxn>
                <a:cxn ang="0">
                  <a:pos x="114" y="114"/>
                </a:cxn>
                <a:cxn ang="0">
                  <a:pos x="67" y="172"/>
                </a:cxn>
                <a:cxn ang="0">
                  <a:pos x="31" y="239"/>
                </a:cxn>
                <a:cxn ang="0">
                  <a:pos x="8" y="311"/>
                </a:cxn>
                <a:cxn ang="0">
                  <a:pos x="0" y="389"/>
                </a:cxn>
                <a:cxn ang="0">
                  <a:pos x="696" y="1115"/>
                </a:cxn>
                <a:cxn ang="0">
                  <a:pos x="706" y="1079"/>
                </a:cxn>
                <a:cxn ang="0">
                  <a:pos x="723" y="1041"/>
                </a:cxn>
                <a:cxn ang="0">
                  <a:pos x="747" y="1008"/>
                </a:cxn>
                <a:cxn ang="0">
                  <a:pos x="774" y="978"/>
                </a:cxn>
                <a:cxn ang="0">
                  <a:pos x="806" y="952"/>
                </a:cxn>
                <a:cxn ang="0">
                  <a:pos x="842" y="933"/>
                </a:cxn>
                <a:cxn ang="0">
                  <a:pos x="881" y="920"/>
                </a:cxn>
                <a:cxn ang="0">
                  <a:pos x="923" y="913"/>
                </a:cxn>
                <a:cxn ang="0">
                  <a:pos x="964" y="913"/>
                </a:cxn>
                <a:cxn ang="0">
                  <a:pos x="1006" y="920"/>
                </a:cxn>
                <a:cxn ang="0">
                  <a:pos x="1045" y="933"/>
                </a:cxn>
                <a:cxn ang="0">
                  <a:pos x="1081" y="952"/>
                </a:cxn>
                <a:cxn ang="0">
                  <a:pos x="1113" y="978"/>
                </a:cxn>
                <a:cxn ang="0">
                  <a:pos x="1140" y="1008"/>
                </a:cxn>
                <a:cxn ang="0">
                  <a:pos x="1163" y="1041"/>
                </a:cxn>
                <a:cxn ang="0">
                  <a:pos x="1181" y="1079"/>
                </a:cxn>
                <a:cxn ang="0">
                  <a:pos x="1191" y="1115"/>
                </a:cxn>
                <a:cxn ang="0">
                  <a:pos x="1529" y="389"/>
                </a:cxn>
                <a:cxn ang="0">
                  <a:pos x="1522" y="313"/>
                </a:cxn>
                <a:cxn ang="0">
                  <a:pos x="1500" y="241"/>
                </a:cxn>
                <a:cxn ang="0">
                  <a:pos x="1464" y="174"/>
                </a:cxn>
                <a:cxn ang="0">
                  <a:pos x="1416" y="114"/>
                </a:cxn>
              </a:cxnLst>
              <a:rect l="0" t="0" r="r" b="b"/>
              <a:pathLst>
                <a:path w="1529" h="1115">
                  <a:moveTo>
                    <a:pt x="1416" y="114"/>
                  </a:moveTo>
                  <a:lnTo>
                    <a:pt x="1402" y="100"/>
                  </a:lnTo>
                  <a:lnTo>
                    <a:pt x="1387" y="88"/>
                  </a:lnTo>
                  <a:lnTo>
                    <a:pt x="1372" y="76"/>
                  </a:lnTo>
                  <a:lnTo>
                    <a:pt x="1356" y="66"/>
                  </a:lnTo>
                  <a:lnTo>
                    <a:pt x="1340" y="56"/>
                  </a:lnTo>
                  <a:lnTo>
                    <a:pt x="1324" y="46"/>
                  </a:lnTo>
                  <a:lnTo>
                    <a:pt x="1306" y="37"/>
                  </a:lnTo>
                  <a:lnTo>
                    <a:pt x="1289" y="29"/>
                  </a:lnTo>
                  <a:lnTo>
                    <a:pt x="1272" y="23"/>
                  </a:lnTo>
                  <a:lnTo>
                    <a:pt x="1253" y="16"/>
                  </a:lnTo>
                  <a:lnTo>
                    <a:pt x="1235" y="12"/>
                  </a:lnTo>
                  <a:lnTo>
                    <a:pt x="1216" y="7"/>
                  </a:lnTo>
                  <a:lnTo>
                    <a:pt x="1198" y="5"/>
                  </a:lnTo>
                  <a:lnTo>
                    <a:pt x="1178" y="3"/>
                  </a:lnTo>
                  <a:lnTo>
                    <a:pt x="1160" y="0"/>
                  </a:lnTo>
                  <a:lnTo>
                    <a:pt x="1140" y="0"/>
                  </a:lnTo>
                  <a:lnTo>
                    <a:pt x="389" y="0"/>
                  </a:lnTo>
                  <a:lnTo>
                    <a:pt x="350" y="3"/>
                  </a:lnTo>
                  <a:lnTo>
                    <a:pt x="311" y="8"/>
                  </a:lnTo>
                  <a:lnTo>
                    <a:pt x="274" y="18"/>
                  </a:lnTo>
                  <a:lnTo>
                    <a:pt x="239" y="31"/>
                  </a:lnTo>
                  <a:lnTo>
                    <a:pt x="204" y="47"/>
                  </a:lnTo>
                  <a:lnTo>
                    <a:pt x="172" y="67"/>
                  </a:lnTo>
                  <a:lnTo>
                    <a:pt x="142" y="89"/>
                  </a:lnTo>
                  <a:lnTo>
                    <a:pt x="114" y="114"/>
                  </a:lnTo>
                  <a:lnTo>
                    <a:pt x="89" y="142"/>
                  </a:lnTo>
                  <a:lnTo>
                    <a:pt x="67" y="172"/>
                  </a:lnTo>
                  <a:lnTo>
                    <a:pt x="47" y="204"/>
                  </a:lnTo>
                  <a:lnTo>
                    <a:pt x="31" y="239"/>
                  </a:lnTo>
                  <a:lnTo>
                    <a:pt x="17" y="274"/>
                  </a:lnTo>
                  <a:lnTo>
                    <a:pt x="8" y="311"/>
                  </a:lnTo>
                  <a:lnTo>
                    <a:pt x="2" y="350"/>
                  </a:lnTo>
                  <a:lnTo>
                    <a:pt x="0" y="389"/>
                  </a:lnTo>
                  <a:lnTo>
                    <a:pt x="0" y="1115"/>
                  </a:lnTo>
                  <a:lnTo>
                    <a:pt x="696" y="1115"/>
                  </a:lnTo>
                  <a:lnTo>
                    <a:pt x="700" y="1100"/>
                  </a:lnTo>
                  <a:lnTo>
                    <a:pt x="706" y="1079"/>
                  </a:lnTo>
                  <a:lnTo>
                    <a:pt x="714" y="1060"/>
                  </a:lnTo>
                  <a:lnTo>
                    <a:pt x="723" y="1041"/>
                  </a:lnTo>
                  <a:lnTo>
                    <a:pt x="735" y="1024"/>
                  </a:lnTo>
                  <a:lnTo>
                    <a:pt x="747" y="1008"/>
                  </a:lnTo>
                  <a:lnTo>
                    <a:pt x="760" y="992"/>
                  </a:lnTo>
                  <a:lnTo>
                    <a:pt x="774" y="978"/>
                  </a:lnTo>
                  <a:lnTo>
                    <a:pt x="790" y="964"/>
                  </a:lnTo>
                  <a:lnTo>
                    <a:pt x="806" y="952"/>
                  </a:lnTo>
                  <a:lnTo>
                    <a:pt x="824" y="942"/>
                  </a:lnTo>
                  <a:lnTo>
                    <a:pt x="842" y="933"/>
                  </a:lnTo>
                  <a:lnTo>
                    <a:pt x="862" y="926"/>
                  </a:lnTo>
                  <a:lnTo>
                    <a:pt x="881" y="920"/>
                  </a:lnTo>
                  <a:lnTo>
                    <a:pt x="902" y="916"/>
                  </a:lnTo>
                  <a:lnTo>
                    <a:pt x="923" y="913"/>
                  </a:lnTo>
                  <a:lnTo>
                    <a:pt x="943" y="912"/>
                  </a:lnTo>
                  <a:lnTo>
                    <a:pt x="964" y="913"/>
                  </a:lnTo>
                  <a:lnTo>
                    <a:pt x="985" y="916"/>
                  </a:lnTo>
                  <a:lnTo>
                    <a:pt x="1006" y="920"/>
                  </a:lnTo>
                  <a:lnTo>
                    <a:pt x="1025" y="926"/>
                  </a:lnTo>
                  <a:lnTo>
                    <a:pt x="1045" y="933"/>
                  </a:lnTo>
                  <a:lnTo>
                    <a:pt x="1063" y="942"/>
                  </a:lnTo>
                  <a:lnTo>
                    <a:pt x="1081" y="952"/>
                  </a:lnTo>
                  <a:lnTo>
                    <a:pt x="1097" y="964"/>
                  </a:lnTo>
                  <a:lnTo>
                    <a:pt x="1113" y="978"/>
                  </a:lnTo>
                  <a:lnTo>
                    <a:pt x="1127" y="992"/>
                  </a:lnTo>
                  <a:lnTo>
                    <a:pt x="1140" y="1008"/>
                  </a:lnTo>
                  <a:lnTo>
                    <a:pt x="1152" y="1024"/>
                  </a:lnTo>
                  <a:lnTo>
                    <a:pt x="1163" y="1041"/>
                  </a:lnTo>
                  <a:lnTo>
                    <a:pt x="1173" y="1060"/>
                  </a:lnTo>
                  <a:lnTo>
                    <a:pt x="1181" y="1079"/>
                  </a:lnTo>
                  <a:lnTo>
                    <a:pt x="1187" y="1100"/>
                  </a:lnTo>
                  <a:lnTo>
                    <a:pt x="1191" y="1115"/>
                  </a:lnTo>
                  <a:lnTo>
                    <a:pt x="1529" y="1115"/>
                  </a:lnTo>
                  <a:lnTo>
                    <a:pt x="1529" y="389"/>
                  </a:lnTo>
                  <a:lnTo>
                    <a:pt x="1526" y="351"/>
                  </a:lnTo>
                  <a:lnTo>
                    <a:pt x="1522" y="313"/>
                  </a:lnTo>
                  <a:lnTo>
                    <a:pt x="1512" y="277"/>
                  </a:lnTo>
                  <a:lnTo>
                    <a:pt x="1500" y="241"/>
                  </a:lnTo>
                  <a:lnTo>
                    <a:pt x="1484" y="206"/>
                  </a:lnTo>
                  <a:lnTo>
                    <a:pt x="1464" y="174"/>
                  </a:lnTo>
                  <a:lnTo>
                    <a:pt x="1441" y="143"/>
                  </a:lnTo>
                  <a:lnTo>
                    <a:pt x="1416" y="1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8" name="Freeform 14"/>
            <p:cNvSpPr>
              <a:spLocks/>
            </p:cNvSpPr>
            <p:nvPr/>
          </p:nvSpPr>
          <p:spPr bwMode="auto">
            <a:xfrm>
              <a:off x="4078288" y="3416300"/>
              <a:ext cx="1149350" cy="820738"/>
            </a:xfrm>
            <a:custGeom>
              <a:avLst/>
              <a:gdLst/>
              <a:ahLst/>
              <a:cxnLst>
                <a:cxn ang="0">
                  <a:pos x="880" y="832"/>
                </a:cxn>
                <a:cxn ang="0">
                  <a:pos x="834" y="839"/>
                </a:cxn>
                <a:cxn ang="0">
                  <a:pos x="791" y="854"/>
                </a:cxn>
                <a:cxn ang="0">
                  <a:pos x="750" y="875"/>
                </a:cxn>
                <a:cxn ang="0">
                  <a:pos x="713" y="901"/>
                </a:cxn>
                <a:cxn ang="0">
                  <a:pos x="681" y="933"/>
                </a:cxn>
                <a:cxn ang="0">
                  <a:pos x="655" y="970"/>
                </a:cxn>
                <a:cxn ang="0">
                  <a:pos x="634" y="1012"/>
                </a:cxn>
                <a:cxn ang="0">
                  <a:pos x="0" y="1033"/>
                </a:cxn>
                <a:cxn ang="0">
                  <a:pos x="2" y="314"/>
                </a:cxn>
                <a:cxn ang="0">
                  <a:pos x="15" y="247"/>
                </a:cxn>
                <a:cxn ang="0">
                  <a:pos x="42" y="184"/>
                </a:cxn>
                <a:cxn ang="0">
                  <a:pos x="80" y="127"/>
                </a:cxn>
                <a:cxn ang="0">
                  <a:pos x="116" y="89"/>
                </a:cxn>
                <a:cxn ang="0">
                  <a:pos x="142" y="68"/>
                </a:cxn>
                <a:cxn ang="0">
                  <a:pos x="171" y="49"/>
                </a:cxn>
                <a:cxn ang="0">
                  <a:pos x="201" y="33"/>
                </a:cxn>
                <a:cxn ang="0">
                  <a:pos x="232" y="19"/>
                </a:cxn>
                <a:cxn ang="0">
                  <a:pos x="264" y="10"/>
                </a:cxn>
                <a:cxn ang="0">
                  <a:pos x="298" y="3"/>
                </a:cxn>
                <a:cxn ang="0">
                  <a:pos x="332" y="0"/>
                </a:cxn>
                <a:cxn ang="0">
                  <a:pos x="1100" y="0"/>
                </a:cxn>
                <a:cxn ang="0">
                  <a:pos x="1135" y="1"/>
                </a:cxn>
                <a:cxn ang="0">
                  <a:pos x="1170" y="6"/>
                </a:cxn>
                <a:cxn ang="0">
                  <a:pos x="1202" y="15"/>
                </a:cxn>
                <a:cxn ang="0">
                  <a:pos x="1234" y="26"/>
                </a:cxn>
                <a:cxn ang="0">
                  <a:pos x="1265" y="40"/>
                </a:cxn>
                <a:cxn ang="0">
                  <a:pos x="1294" y="58"/>
                </a:cxn>
                <a:cxn ang="0">
                  <a:pos x="1322" y="79"/>
                </a:cxn>
                <a:cxn ang="0">
                  <a:pos x="1347" y="102"/>
                </a:cxn>
                <a:cxn ang="0">
                  <a:pos x="1391" y="155"/>
                </a:cxn>
                <a:cxn ang="0">
                  <a:pos x="1423" y="215"/>
                </a:cxn>
                <a:cxn ang="0">
                  <a:pos x="1443" y="279"/>
                </a:cxn>
                <a:cxn ang="0">
                  <a:pos x="1449" y="348"/>
                </a:cxn>
                <a:cxn ang="0">
                  <a:pos x="1181" y="1033"/>
                </a:cxn>
                <a:cxn ang="0">
                  <a:pos x="1163" y="991"/>
                </a:cxn>
                <a:cxn ang="0">
                  <a:pos x="1138" y="952"/>
                </a:cxn>
                <a:cxn ang="0">
                  <a:pos x="1110" y="917"/>
                </a:cxn>
                <a:cxn ang="0">
                  <a:pos x="1075" y="887"/>
                </a:cxn>
                <a:cxn ang="0">
                  <a:pos x="1037" y="863"/>
                </a:cxn>
                <a:cxn ang="0">
                  <a:pos x="994" y="846"/>
                </a:cxn>
                <a:cxn ang="0">
                  <a:pos x="951" y="834"/>
                </a:cxn>
                <a:cxn ang="0">
                  <a:pos x="903" y="831"/>
                </a:cxn>
              </a:cxnLst>
              <a:rect l="0" t="0" r="r" b="b"/>
              <a:pathLst>
                <a:path w="1449" h="1033">
                  <a:moveTo>
                    <a:pt x="903" y="831"/>
                  </a:moveTo>
                  <a:lnTo>
                    <a:pt x="880" y="832"/>
                  </a:lnTo>
                  <a:lnTo>
                    <a:pt x="856" y="834"/>
                  </a:lnTo>
                  <a:lnTo>
                    <a:pt x="834" y="839"/>
                  </a:lnTo>
                  <a:lnTo>
                    <a:pt x="812" y="846"/>
                  </a:lnTo>
                  <a:lnTo>
                    <a:pt x="791" y="854"/>
                  </a:lnTo>
                  <a:lnTo>
                    <a:pt x="770" y="863"/>
                  </a:lnTo>
                  <a:lnTo>
                    <a:pt x="750" y="875"/>
                  </a:lnTo>
                  <a:lnTo>
                    <a:pt x="732" y="887"/>
                  </a:lnTo>
                  <a:lnTo>
                    <a:pt x="713" y="901"/>
                  </a:lnTo>
                  <a:lnTo>
                    <a:pt x="697" y="917"/>
                  </a:lnTo>
                  <a:lnTo>
                    <a:pt x="681" y="933"/>
                  </a:lnTo>
                  <a:lnTo>
                    <a:pt x="667" y="952"/>
                  </a:lnTo>
                  <a:lnTo>
                    <a:pt x="655" y="970"/>
                  </a:lnTo>
                  <a:lnTo>
                    <a:pt x="643" y="991"/>
                  </a:lnTo>
                  <a:lnTo>
                    <a:pt x="634" y="1012"/>
                  </a:lnTo>
                  <a:lnTo>
                    <a:pt x="626" y="1033"/>
                  </a:lnTo>
                  <a:lnTo>
                    <a:pt x="0" y="1033"/>
                  </a:lnTo>
                  <a:lnTo>
                    <a:pt x="0" y="348"/>
                  </a:lnTo>
                  <a:lnTo>
                    <a:pt x="2" y="314"/>
                  </a:lnTo>
                  <a:lnTo>
                    <a:pt x="7" y="279"/>
                  </a:lnTo>
                  <a:lnTo>
                    <a:pt x="15" y="247"/>
                  </a:lnTo>
                  <a:lnTo>
                    <a:pt x="27" y="215"/>
                  </a:lnTo>
                  <a:lnTo>
                    <a:pt x="42" y="184"/>
                  </a:lnTo>
                  <a:lnTo>
                    <a:pt x="59" y="155"/>
                  </a:lnTo>
                  <a:lnTo>
                    <a:pt x="80" y="127"/>
                  </a:lnTo>
                  <a:lnTo>
                    <a:pt x="103" y="102"/>
                  </a:lnTo>
                  <a:lnTo>
                    <a:pt x="116" y="89"/>
                  </a:lnTo>
                  <a:lnTo>
                    <a:pt x="128" y="79"/>
                  </a:lnTo>
                  <a:lnTo>
                    <a:pt x="142" y="68"/>
                  </a:lnTo>
                  <a:lnTo>
                    <a:pt x="156" y="58"/>
                  </a:lnTo>
                  <a:lnTo>
                    <a:pt x="171" y="49"/>
                  </a:lnTo>
                  <a:lnTo>
                    <a:pt x="185" y="40"/>
                  </a:lnTo>
                  <a:lnTo>
                    <a:pt x="201" y="33"/>
                  </a:lnTo>
                  <a:lnTo>
                    <a:pt x="216" y="26"/>
                  </a:lnTo>
                  <a:lnTo>
                    <a:pt x="232" y="19"/>
                  </a:lnTo>
                  <a:lnTo>
                    <a:pt x="248" y="15"/>
                  </a:lnTo>
                  <a:lnTo>
                    <a:pt x="264" y="10"/>
                  </a:lnTo>
                  <a:lnTo>
                    <a:pt x="280" y="6"/>
                  </a:lnTo>
                  <a:lnTo>
                    <a:pt x="298" y="3"/>
                  </a:lnTo>
                  <a:lnTo>
                    <a:pt x="315" y="1"/>
                  </a:lnTo>
                  <a:lnTo>
                    <a:pt x="332" y="0"/>
                  </a:lnTo>
                  <a:lnTo>
                    <a:pt x="349" y="0"/>
                  </a:lnTo>
                  <a:lnTo>
                    <a:pt x="1100" y="0"/>
                  </a:lnTo>
                  <a:lnTo>
                    <a:pt x="1118" y="0"/>
                  </a:lnTo>
                  <a:lnTo>
                    <a:pt x="1135" y="1"/>
                  </a:lnTo>
                  <a:lnTo>
                    <a:pt x="1152" y="3"/>
                  </a:lnTo>
                  <a:lnTo>
                    <a:pt x="1170" y="6"/>
                  </a:lnTo>
                  <a:lnTo>
                    <a:pt x="1186" y="10"/>
                  </a:lnTo>
                  <a:lnTo>
                    <a:pt x="1202" y="15"/>
                  </a:lnTo>
                  <a:lnTo>
                    <a:pt x="1218" y="19"/>
                  </a:lnTo>
                  <a:lnTo>
                    <a:pt x="1234" y="26"/>
                  </a:lnTo>
                  <a:lnTo>
                    <a:pt x="1249" y="33"/>
                  </a:lnTo>
                  <a:lnTo>
                    <a:pt x="1265" y="40"/>
                  </a:lnTo>
                  <a:lnTo>
                    <a:pt x="1279" y="49"/>
                  </a:lnTo>
                  <a:lnTo>
                    <a:pt x="1294" y="58"/>
                  </a:lnTo>
                  <a:lnTo>
                    <a:pt x="1308" y="68"/>
                  </a:lnTo>
                  <a:lnTo>
                    <a:pt x="1322" y="79"/>
                  </a:lnTo>
                  <a:lnTo>
                    <a:pt x="1334" y="89"/>
                  </a:lnTo>
                  <a:lnTo>
                    <a:pt x="1347" y="102"/>
                  </a:lnTo>
                  <a:lnTo>
                    <a:pt x="1370" y="127"/>
                  </a:lnTo>
                  <a:lnTo>
                    <a:pt x="1391" y="155"/>
                  </a:lnTo>
                  <a:lnTo>
                    <a:pt x="1408" y="184"/>
                  </a:lnTo>
                  <a:lnTo>
                    <a:pt x="1423" y="215"/>
                  </a:lnTo>
                  <a:lnTo>
                    <a:pt x="1434" y="247"/>
                  </a:lnTo>
                  <a:lnTo>
                    <a:pt x="1443" y="279"/>
                  </a:lnTo>
                  <a:lnTo>
                    <a:pt x="1448" y="314"/>
                  </a:lnTo>
                  <a:lnTo>
                    <a:pt x="1449" y="348"/>
                  </a:lnTo>
                  <a:lnTo>
                    <a:pt x="1449" y="1033"/>
                  </a:lnTo>
                  <a:lnTo>
                    <a:pt x="1181" y="1033"/>
                  </a:lnTo>
                  <a:lnTo>
                    <a:pt x="1173" y="1012"/>
                  </a:lnTo>
                  <a:lnTo>
                    <a:pt x="1163" y="991"/>
                  </a:lnTo>
                  <a:lnTo>
                    <a:pt x="1152" y="970"/>
                  </a:lnTo>
                  <a:lnTo>
                    <a:pt x="1138" y="952"/>
                  </a:lnTo>
                  <a:lnTo>
                    <a:pt x="1125" y="933"/>
                  </a:lnTo>
                  <a:lnTo>
                    <a:pt x="1110" y="917"/>
                  </a:lnTo>
                  <a:lnTo>
                    <a:pt x="1092" y="901"/>
                  </a:lnTo>
                  <a:lnTo>
                    <a:pt x="1075" y="887"/>
                  </a:lnTo>
                  <a:lnTo>
                    <a:pt x="1057" y="875"/>
                  </a:lnTo>
                  <a:lnTo>
                    <a:pt x="1037" y="863"/>
                  </a:lnTo>
                  <a:lnTo>
                    <a:pt x="1016" y="854"/>
                  </a:lnTo>
                  <a:lnTo>
                    <a:pt x="994" y="846"/>
                  </a:lnTo>
                  <a:lnTo>
                    <a:pt x="973" y="839"/>
                  </a:lnTo>
                  <a:lnTo>
                    <a:pt x="951" y="834"/>
                  </a:lnTo>
                  <a:lnTo>
                    <a:pt x="927" y="832"/>
                  </a:lnTo>
                  <a:lnTo>
                    <a:pt x="903" y="831"/>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9" name="Freeform 15"/>
            <p:cNvSpPr>
              <a:spLocks/>
            </p:cNvSpPr>
            <p:nvPr/>
          </p:nvSpPr>
          <p:spPr bwMode="auto">
            <a:xfrm>
              <a:off x="4078288" y="3416300"/>
              <a:ext cx="1108075" cy="820738"/>
            </a:xfrm>
            <a:custGeom>
              <a:avLst/>
              <a:gdLst/>
              <a:ahLst/>
              <a:cxnLst>
                <a:cxn ang="0">
                  <a:pos x="36" y="360"/>
                </a:cxn>
                <a:cxn ang="0">
                  <a:pos x="50" y="293"/>
                </a:cxn>
                <a:cxn ang="0">
                  <a:pos x="76" y="230"/>
                </a:cxn>
                <a:cxn ang="0">
                  <a:pos x="114" y="173"/>
                </a:cxn>
                <a:cxn ang="0">
                  <a:pos x="150" y="135"/>
                </a:cxn>
                <a:cxn ang="0">
                  <a:pos x="177" y="114"/>
                </a:cxn>
                <a:cxn ang="0">
                  <a:pos x="205" y="95"/>
                </a:cxn>
                <a:cxn ang="0">
                  <a:pos x="235" y="79"/>
                </a:cxn>
                <a:cxn ang="0">
                  <a:pos x="267" y="65"/>
                </a:cxn>
                <a:cxn ang="0">
                  <a:pos x="299" y="56"/>
                </a:cxn>
                <a:cxn ang="0">
                  <a:pos x="332" y="49"/>
                </a:cxn>
                <a:cxn ang="0">
                  <a:pos x="367" y="46"/>
                </a:cxn>
                <a:cxn ang="0">
                  <a:pos x="1135" y="46"/>
                </a:cxn>
                <a:cxn ang="0">
                  <a:pos x="1170" y="47"/>
                </a:cxn>
                <a:cxn ang="0">
                  <a:pos x="1204" y="53"/>
                </a:cxn>
                <a:cxn ang="0">
                  <a:pos x="1236" y="61"/>
                </a:cxn>
                <a:cxn ang="0">
                  <a:pos x="1269" y="72"/>
                </a:cxn>
                <a:cxn ang="0">
                  <a:pos x="1300" y="86"/>
                </a:cxn>
                <a:cxn ang="0">
                  <a:pos x="1329" y="104"/>
                </a:cxn>
                <a:cxn ang="0">
                  <a:pos x="1356" y="125"/>
                </a:cxn>
                <a:cxn ang="0">
                  <a:pos x="1381" y="148"/>
                </a:cxn>
                <a:cxn ang="0">
                  <a:pos x="1390" y="156"/>
                </a:cxn>
                <a:cxn ang="0">
                  <a:pos x="1396" y="164"/>
                </a:cxn>
                <a:cxn ang="0">
                  <a:pos x="1386" y="147"/>
                </a:cxn>
                <a:cxn ang="0">
                  <a:pos x="1373" y="131"/>
                </a:cxn>
                <a:cxn ang="0">
                  <a:pos x="1361" y="116"/>
                </a:cxn>
                <a:cxn ang="0">
                  <a:pos x="1347" y="102"/>
                </a:cxn>
                <a:cxn ang="0">
                  <a:pos x="1322" y="79"/>
                </a:cxn>
                <a:cxn ang="0">
                  <a:pos x="1294" y="58"/>
                </a:cxn>
                <a:cxn ang="0">
                  <a:pos x="1265" y="40"/>
                </a:cxn>
                <a:cxn ang="0">
                  <a:pos x="1234" y="26"/>
                </a:cxn>
                <a:cxn ang="0">
                  <a:pos x="1202" y="15"/>
                </a:cxn>
                <a:cxn ang="0">
                  <a:pos x="1170" y="6"/>
                </a:cxn>
                <a:cxn ang="0">
                  <a:pos x="1135" y="1"/>
                </a:cxn>
                <a:cxn ang="0">
                  <a:pos x="1100" y="0"/>
                </a:cxn>
                <a:cxn ang="0">
                  <a:pos x="332" y="0"/>
                </a:cxn>
                <a:cxn ang="0">
                  <a:pos x="298" y="3"/>
                </a:cxn>
                <a:cxn ang="0">
                  <a:pos x="264" y="10"/>
                </a:cxn>
                <a:cxn ang="0">
                  <a:pos x="232" y="19"/>
                </a:cxn>
                <a:cxn ang="0">
                  <a:pos x="201" y="33"/>
                </a:cxn>
                <a:cxn ang="0">
                  <a:pos x="171" y="49"/>
                </a:cxn>
                <a:cxn ang="0">
                  <a:pos x="142" y="68"/>
                </a:cxn>
                <a:cxn ang="0">
                  <a:pos x="116" y="89"/>
                </a:cxn>
                <a:cxn ang="0">
                  <a:pos x="80" y="127"/>
                </a:cxn>
                <a:cxn ang="0">
                  <a:pos x="42" y="184"/>
                </a:cxn>
                <a:cxn ang="0">
                  <a:pos x="15" y="247"/>
                </a:cxn>
                <a:cxn ang="0">
                  <a:pos x="2" y="314"/>
                </a:cxn>
                <a:cxn ang="0">
                  <a:pos x="0" y="1033"/>
                </a:cxn>
                <a:cxn ang="0">
                  <a:pos x="35" y="394"/>
                </a:cxn>
              </a:cxnLst>
              <a:rect l="0" t="0" r="r" b="b"/>
              <a:pathLst>
                <a:path w="1396" h="1033">
                  <a:moveTo>
                    <a:pt x="35" y="394"/>
                  </a:moveTo>
                  <a:lnTo>
                    <a:pt x="36" y="360"/>
                  </a:lnTo>
                  <a:lnTo>
                    <a:pt x="42" y="325"/>
                  </a:lnTo>
                  <a:lnTo>
                    <a:pt x="50" y="293"/>
                  </a:lnTo>
                  <a:lnTo>
                    <a:pt x="61" y="261"/>
                  </a:lnTo>
                  <a:lnTo>
                    <a:pt x="76" y="230"/>
                  </a:lnTo>
                  <a:lnTo>
                    <a:pt x="94" y="201"/>
                  </a:lnTo>
                  <a:lnTo>
                    <a:pt x="114" y="173"/>
                  </a:lnTo>
                  <a:lnTo>
                    <a:pt x="137" y="148"/>
                  </a:lnTo>
                  <a:lnTo>
                    <a:pt x="150" y="135"/>
                  </a:lnTo>
                  <a:lnTo>
                    <a:pt x="163" y="125"/>
                  </a:lnTo>
                  <a:lnTo>
                    <a:pt x="177" y="114"/>
                  </a:lnTo>
                  <a:lnTo>
                    <a:pt x="190" y="104"/>
                  </a:lnTo>
                  <a:lnTo>
                    <a:pt x="205" y="95"/>
                  </a:lnTo>
                  <a:lnTo>
                    <a:pt x="219" y="86"/>
                  </a:lnTo>
                  <a:lnTo>
                    <a:pt x="235" y="79"/>
                  </a:lnTo>
                  <a:lnTo>
                    <a:pt x="250" y="72"/>
                  </a:lnTo>
                  <a:lnTo>
                    <a:pt x="267" y="65"/>
                  </a:lnTo>
                  <a:lnTo>
                    <a:pt x="283" y="61"/>
                  </a:lnTo>
                  <a:lnTo>
                    <a:pt x="299" y="56"/>
                  </a:lnTo>
                  <a:lnTo>
                    <a:pt x="315" y="53"/>
                  </a:lnTo>
                  <a:lnTo>
                    <a:pt x="332" y="49"/>
                  </a:lnTo>
                  <a:lnTo>
                    <a:pt x="349" y="47"/>
                  </a:lnTo>
                  <a:lnTo>
                    <a:pt x="367" y="46"/>
                  </a:lnTo>
                  <a:lnTo>
                    <a:pt x="384" y="46"/>
                  </a:lnTo>
                  <a:lnTo>
                    <a:pt x="1135" y="46"/>
                  </a:lnTo>
                  <a:lnTo>
                    <a:pt x="1152" y="46"/>
                  </a:lnTo>
                  <a:lnTo>
                    <a:pt x="1170" y="47"/>
                  </a:lnTo>
                  <a:lnTo>
                    <a:pt x="1187" y="49"/>
                  </a:lnTo>
                  <a:lnTo>
                    <a:pt x="1204" y="53"/>
                  </a:lnTo>
                  <a:lnTo>
                    <a:pt x="1220" y="56"/>
                  </a:lnTo>
                  <a:lnTo>
                    <a:pt x="1236" y="61"/>
                  </a:lnTo>
                  <a:lnTo>
                    <a:pt x="1252" y="65"/>
                  </a:lnTo>
                  <a:lnTo>
                    <a:pt x="1269" y="72"/>
                  </a:lnTo>
                  <a:lnTo>
                    <a:pt x="1284" y="79"/>
                  </a:lnTo>
                  <a:lnTo>
                    <a:pt x="1300" y="86"/>
                  </a:lnTo>
                  <a:lnTo>
                    <a:pt x="1314" y="95"/>
                  </a:lnTo>
                  <a:lnTo>
                    <a:pt x="1329" y="104"/>
                  </a:lnTo>
                  <a:lnTo>
                    <a:pt x="1342" y="114"/>
                  </a:lnTo>
                  <a:lnTo>
                    <a:pt x="1356" y="125"/>
                  </a:lnTo>
                  <a:lnTo>
                    <a:pt x="1369" y="135"/>
                  </a:lnTo>
                  <a:lnTo>
                    <a:pt x="1381" y="148"/>
                  </a:lnTo>
                  <a:lnTo>
                    <a:pt x="1386" y="152"/>
                  </a:lnTo>
                  <a:lnTo>
                    <a:pt x="1390" y="156"/>
                  </a:lnTo>
                  <a:lnTo>
                    <a:pt x="1393" y="160"/>
                  </a:lnTo>
                  <a:lnTo>
                    <a:pt x="1396" y="164"/>
                  </a:lnTo>
                  <a:lnTo>
                    <a:pt x="1391" y="156"/>
                  </a:lnTo>
                  <a:lnTo>
                    <a:pt x="1386" y="147"/>
                  </a:lnTo>
                  <a:lnTo>
                    <a:pt x="1380" y="139"/>
                  </a:lnTo>
                  <a:lnTo>
                    <a:pt x="1373" y="131"/>
                  </a:lnTo>
                  <a:lnTo>
                    <a:pt x="1368" y="124"/>
                  </a:lnTo>
                  <a:lnTo>
                    <a:pt x="1361" y="116"/>
                  </a:lnTo>
                  <a:lnTo>
                    <a:pt x="1354" y="109"/>
                  </a:lnTo>
                  <a:lnTo>
                    <a:pt x="1347" y="102"/>
                  </a:lnTo>
                  <a:lnTo>
                    <a:pt x="1334" y="89"/>
                  </a:lnTo>
                  <a:lnTo>
                    <a:pt x="1322" y="79"/>
                  </a:lnTo>
                  <a:lnTo>
                    <a:pt x="1308" y="68"/>
                  </a:lnTo>
                  <a:lnTo>
                    <a:pt x="1294" y="58"/>
                  </a:lnTo>
                  <a:lnTo>
                    <a:pt x="1279" y="49"/>
                  </a:lnTo>
                  <a:lnTo>
                    <a:pt x="1265" y="40"/>
                  </a:lnTo>
                  <a:lnTo>
                    <a:pt x="1249" y="33"/>
                  </a:lnTo>
                  <a:lnTo>
                    <a:pt x="1234" y="26"/>
                  </a:lnTo>
                  <a:lnTo>
                    <a:pt x="1218" y="19"/>
                  </a:lnTo>
                  <a:lnTo>
                    <a:pt x="1202" y="15"/>
                  </a:lnTo>
                  <a:lnTo>
                    <a:pt x="1186" y="10"/>
                  </a:lnTo>
                  <a:lnTo>
                    <a:pt x="1170" y="6"/>
                  </a:lnTo>
                  <a:lnTo>
                    <a:pt x="1152" y="3"/>
                  </a:lnTo>
                  <a:lnTo>
                    <a:pt x="1135" y="1"/>
                  </a:lnTo>
                  <a:lnTo>
                    <a:pt x="1118" y="0"/>
                  </a:lnTo>
                  <a:lnTo>
                    <a:pt x="1100" y="0"/>
                  </a:lnTo>
                  <a:lnTo>
                    <a:pt x="349" y="0"/>
                  </a:lnTo>
                  <a:lnTo>
                    <a:pt x="332" y="0"/>
                  </a:lnTo>
                  <a:lnTo>
                    <a:pt x="315" y="1"/>
                  </a:lnTo>
                  <a:lnTo>
                    <a:pt x="298" y="3"/>
                  </a:lnTo>
                  <a:lnTo>
                    <a:pt x="280" y="6"/>
                  </a:lnTo>
                  <a:lnTo>
                    <a:pt x="264" y="10"/>
                  </a:lnTo>
                  <a:lnTo>
                    <a:pt x="248" y="15"/>
                  </a:lnTo>
                  <a:lnTo>
                    <a:pt x="232" y="19"/>
                  </a:lnTo>
                  <a:lnTo>
                    <a:pt x="216" y="26"/>
                  </a:lnTo>
                  <a:lnTo>
                    <a:pt x="201" y="33"/>
                  </a:lnTo>
                  <a:lnTo>
                    <a:pt x="185" y="40"/>
                  </a:lnTo>
                  <a:lnTo>
                    <a:pt x="171" y="49"/>
                  </a:lnTo>
                  <a:lnTo>
                    <a:pt x="156" y="58"/>
                  </a:lnTo>
                  <a:lnTo>
                    <a:pt x="142" y="68"/>
                  </a:lnTo>
                  <a:lnTo>
                    <a:pt x="128" y="79"/>
                  </a:lnTo>
                  <a:lnTo>
                    <a:pt x="116" y="89"/>
                  </a:lnTo>
                  <a:lnTo>
                    <a:pt x="103" y="102"/>
                  </a:lnTo>
                  <a:lnTo>
                    <a:pt x="80" y="127"/>
                  </a:lnTo>
                  <a:lnTo>
                    <a:pt x="59" y="155"/>
                  </a:lnTo>
                  <a:lnTo>
                    <a:pt x="42" y="184"/>
                  </a:lnTo>
                  <a:lnTo>
                    <a:pt x="27" y="215"/>
                  </a:lnTo>
                  <a:lnTo>
                    <a:pt x="15" y="247"/>
                  </a:lnTo>
                  <a:lnTo>
                    <a:pt x="7" y="279"/>
                  </a:lnTo>
                  <a:lnTo>
                    <a:pt x="2" y="314"/>
                  </a:lnTo>
                  <a:lnTo>
                    <a:pt x="0" y="348"/>
                  </a:lnTo>
                  <a:lnTo>
                    <a:pt x="0" y="1033"/>
                  </a:lnTo>
                  <a:lnTo>
                    <a:pt x="35" y="1033"/>
                  </a:lnTo>
                  <a:lnTo>
                    <a:pt x="35" y="39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0" name="Freeform 16"/>
            <p:cNvSpPr>
              <a:spLocks/>
            </p:cNvSpPr>
            <p:nvPr/>
          </p:nvSpPr>
          <p:spPr bwMode="auto">
            <a:xfrm>
              <a:off x="4619625" y="4144963"/>
              <a:ext cx="347663" cy="347663"/>
            </a:xfrm>
            <a:custGeom>
              <a:avLst/>
              <a:gdLst/>
              <a:ahLst/>
              <a:cxnLst>
                <a:cxn ang="0">
                  <a:pos x="242" y="438"/>
                </a:cxn>
                <a:cxn ang="0">
                  <a:pos x="284" y="429"/>
                </a:cxn>
                <a:cxn ang="0">
                  <a:pos x="323" y="413"/>
                </a:cxn>
                <a:cxn ang="0">
                  <a:pos x="359" y="389"/>
                </a:cxn>
                <a:cxn ang="0">
                  <a:pos x="390" y="358"/>
                </a:cxn>
                <a:cxn ang="0">
                  <a:pos x="414" y="322"/>
                </a:cxn>
                <a:cxn ang="0">
                  <a:pos x="430" y="283"/>
                </a:cxn>
                <a:cxn ang="0">
                  <a:pos x="438" y="242"/>
                </a:cxn>
                <a:cxn ang="0">
                  <a:pos x="438" y="198"/>
                </a:cxn>
                <a:cxn ang="0">
                  <a:pos x="430" y="155"/>
                </a:cxn>
                <a:cxn ang="0">
                  <a:pos x="414" y="116"/>
                </a:cxn>
                <a:cxn ang="0">
                  <a:pos x="390" y="81"/>
                </a:cxn>
                <a:cxn ang="0">
                  <a:pos x="359" y="50"/>
                </a:cxn>
                <a:cxn ang="0">
                  <a:pos x="323" y="25"/>
                </a:cxn>
                <a:cxn ang="0">
                  <a:pos x="284" y="9"/>
                </a:cxn>
                <a:cxn ang="0">
                  <a:pos x="242" y="1"/>
                </a:cxn>
                <a:cxn ang="0">
                  <a:pos x="198" y="1"/>
                </a:cxn>
                <a:cxn ang="0">
                  <a:pos x="155" y="10"/>
                </a:cxn>
                <a:cxn ang="0">
                  <a:pos x="116" y="27"/>
                </a:cxn>
                <a:cxn ang="0">
                  <a:pos x="81" y="51"/>
                </a:cxn>
                <a:cxn ang="0">
                  <a:pos x="51" y="81"/>
                </a:cxn>
                <a:cxn ang="0">
                  <a:pos x="27" y="115"/>
                </a:cxn>
                <a:cxn ang="0">
                  <a:pos x="11" y="154"/>
                </a:cxn>
                <a:cxn ang="0">
                  <a:pos x="1" y="198"/>
                </a:cxn>
                <a:cxn ang="0">
                  <a:pos x="1" y="242"/>
                </a:cxn>
                <a:cxn ang="0">
                  <a:pos x="10" y="283"/>
                </a:cxn>
                <a:cxn ang="0">
                  <a:pos x="26" y="322"/>
                </a:cxn>
                <a:cxn ang="0">
                  <a:pos x="50" y="358"/>
                </a:cxn>
                <a:cxn ang="0">
                  <a:pos x="81" y="389"/>
                </a:cxn>
                <a:cxn ang="0">
                  <a:pos x="117" y="413"/>
                </a:cxn>
                <a:cxn ang="0">
                  <a:pos x="156" y="429"/>
                </a:cxn>
                <a:cxn ang="0">
                  <a:pos x="198" y="438"/>
                </a:cxn>
              </a:cxnLst>
              <a:rect l="0" t="0" r="r" b="b"/>
              <a:pathLst>
                <a:path w="439" h="439">
                  <a:moveTo>
                    <a:pt x="220" y="439"/>
                  </a:moveTo>
                  <a:lnTo>
                    <a:pt x="242" y="438"/>
                  </a:lnTo>
                  <a:lnTo>
                    <a:pt x="263" y="434"/>
                  </a:lnTo>
                  <a:lnTo>
                    <a:pt x="284" y="429"/>
                  </a:lnTo>
                  <a:lnTo>
                    <a:pt x="303" y="421"/>
                  </a:lnTo>
                  <a:lnTo>
                    <a:pt x="323" y="413"/>
                  </a:lnTo>
                  <a:lnTo>
                    <a:pt x="341" y="402"/>
                  </a:lnTo>
                  <a:lnTo>
                    <a:pt x="359" y="389"/>
                  </a:lnTo>
                  <a:lnTo>
                    <a:pt x="375" y="374"/>
                  </a:lnTo>
                  <a:lnTo>
                    <a:pt x="390" y="358"/>
                  </a:lnTo>
                  <a:lnTo>
                    <a:pt x="402" y="341"/>
                  </a:lnTo>
                  <a:lnTo>
                    <a:pt x="414" y="322"/>
                  </a:lnTo>
                  <a:lnTo>
                    <a:pt x="423" y="304"/>
                  </a:lnTo>
                  <a:lnTo>
                    <a:pt x="430" y="283"/>
                  </a:lnTo>
                  <a:lnTo>
                    <a:pt x="435" y="263"/>
                  </a:lnTo>
                  <a:lnTo>
                    <a:pt x="438" y="242"/>
                  </a:lnTo>
                  <a:lnTo>
                    <a:pt x="439" y="220"/>
                  </a:lnTo>
                  <a:lnTo>
                    <a:pt x="438" y="198"/>
                  </a:lnTo>
                  <a:lnTo>
                    <a:pt x="435" y="176"/>
                  </a:lnTo>
                  <a:lnTo>
                    <a:pt x="430" y="155"/>
                  </a:lnTo>
                  <a:lnTo>
                    <a:pt x="423" y="136"/>
                  </a:lnTo>
                  <a:lnTo>
                    <a:pt x="414" y="116"/>
                  </a:lnTo>
                  <a:lnTo>
                    <a:pt x="402" y="98"/>
                  </a:lnTo>
                  <a:lnTo>
                    <a:pt x="390" y="81"/>
                  </a:lnTo>
                  <a:lnTo>
                    <a:pt x="375" y="65"/>
                  </a:lnTo>
                  <a:lnTo>
                    <a:pt x="359" y="50"/>
                  </a:lnTo>
                  <a:lnTo>
                    <a:pt x="341" y="37"/>
                  </a:lnTo>
                  <a:lnTo>
                    <a:pt x="323" y="25"/>
                  </a:lnTo>
                  <a:lnTo>
                    <a:pt x="303" y="16"/>
                  </a:lnTo>
                  <a:lnTo>
                    <a:pt x="284" y="9"/>
                  </a:lnTo>
                  <a:lnTo>
                    <a:pt x="263" y="5"/>
                  </a:lnTo>
                  <a:lnTo>
                    <a:pt x="242" y="1"/>
                  </a:lnTo>
                  <a:lnTo>
                    <a:pt x="220" y="0"/>
                  </a:lnTo>
                  <a:lnTo>
                    <a:pt x="198" y="1"/>
                  </a:lnTo>
                  <a:lnTo>
                    <a:pt x="177" y="5"/>
                  </a:lnTo>
                  <a:lnTo>
                    <a:pt x="155" y="10"/>
                  </a:lnTo>
                  <a:lnTo>
                    <a:pt x="135" y="17"/>
                  </a:lnTo>
                  <a:lnTo>
                    <a:pt x="116" y="27"/>
                  </a:lnTo>
                  <a:lnTo>
                    <a:pt x="97" y="38"/>
                  </a:lnTo>
                  <a:lnTo>
                    <a:pt x="81" y="51"/>
                  </a:lnTo>
                  <a:lnTo>
                    <a:pt x="65" y="65"/>
                  </a:lnTo>
                  <a:lnTo>
                    <a:pt x="51" y="81"/>
                  </a:lnTo>
                  <a:lnTo>
                    <a:pt x="38" y="97"/>
                  </a:lnTo>
                  <a:lnTo>
                    <a:pt x="27" y="115"/>
                  </a:lnTo>
                  <a:lnTo>
                    <a:pt x="18" y="135"/>
                  </a:lnTo>
                  <a:lnTo>
                    <a:pt x="11" y="154"/>
                  </a:lnTo>
                  <a:lnTo>
                    <a:pt x="5" y="176"/>
                  </a:lnTo>
                  <a:lnTo>
                    <a:pt x="1" y="198"/>
                  </a:lnTo>
                  <a:lnTo>
                    <a:pt x="0" y="220"/>
                  </a:lnTo>
                  <a:lnTo>
                    <a:pt x="1" y="242"/>
                  </a:lnTo>
                  <a:lnTo>
                    <a:pt x="5" y="263"/>
                  </a:lnTo>
                  <a:lnTo>
                    <a:pt x="10" y="283"/>
                  </a:lnTo>
                  <a:lnTo>
                    <a:pt x="18" y="304"/>
                  </a:lnTo>
                  <a:lnTo>
                    <a:pt x="26" y="322"/>
                  </a:lnTo>
                  <a:lnTo>
                    <a:pt x="37" y="341"/>
                  </a:lnTo>
                  <a:lnTo>
                    <a:pt x="50" y="358"/>
                  </a:lnTo>
                  <a:lnTo>
                    <a:pt x="65" y="374"/>
                  </a:lnTo>
                  <a:lnTo>
                    <a:pt x="81" y="389"/>
                  </a:lnTo>
                  <a:lnTo>
                    <a:pt x="98" y="402"/>
                  </a:lnTo>
                  <a:lnTo>
                    <a:pt x="117" y="413"/>
                  </a:lnTo>
                  <a:lnTo>
                    <a:pt x="136" y="421"/>
                  </a:lnTo>
                  <a:lnTo>
                    <a:pt x="156" y="429"/>
                  </a:lnTo>
                  <a:lnTo>
                    <a:pt x="177" y="434"/>
                  </a:lnTo>
                  <a:lnTo>
                    <a:pt x="198" y="438"/>
                  </a:lnTo>
                  <a:lnTo>
                    <a:pt x="220" y="4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1" name="Freeform 17"/>
            <p:cNvSpPr>
              <a:spLocks/>
            </p:cNvSpPr>
            <p:nvPr/>
          </p:nvSpPr>
          <p:spPr bwMode="auto">
            <a:xfrm>
              <a:off x="4651375" y="4176713"/>
              <a:ext cx="284163" cy="284163"/>
            </a:xfrm>
            <a:custGeom>
              <a:avLst/>
              <a:gdLst/>
              <a:ahLst/>
              <a:cxnLst>
                <a:cxn ang="0">
                  <a:pos x="0" y="180"/>
                </a:cxn>
                <a:cxn ang="0">
                  <a:pos x="1" y="162"/>
                </a:cxn>
                <a:cxn ang="0">
                  <a:pos x="3" y="144"/>
                </a:cxn>
                <a:cxn ang="0">
                  <a:pos x="8" y="127"/>
                </a:cxn>
                <a:cxn ang="0">
                  <a:pos x="13" y="111"/>
                </a:cxn>
                <a:cxn ang="0">
                  <a:pos x="20" y="95"/>
                </a:cxn>
                <a:cxn ang="0">
                  <a:pos x="30" y="81"/>
                </a:cxn>
                <a:cxn ang="0">
                  <a:pos x="40" y="66"/>
                </a:cxn>
                <a:cxn ang="0">
                  <a:pos x="53" y="53"/>
                </a:cxn>
                <a:cxn ang="0">
                  <a:pos x="65" y="41"/>
                </a:cxn>
                <a:cxn ang="0">
                  <a:pos x="80" y="30"/>
                </a:cxn>
                <a:cxn ang="0">
                  <a:pos x="94" y="21"/>
                </a:cxn>
                <a:cxn ang="0">
                  <a:pos x="110" y="14"/>
                </a:cxn>
                <a:cxn ang="0">
                  <a:pos x="126" y="8"/>
                </a:cxn>
                <a:cxn ang="0">
                  <a:pos x="144" y="4"/>
                </a:cxn>
                <a:cxn ang="0">
                  <a:pos x="161" y="1"/>
                </a:cxn>
                <a:cxn ang="0">
                  <a:pos x="179" y="0"/>
                </a:cxn>
                <a:cxn ang="0">
                  <a:pos x="197" y="1"/>
                </a:cxn>
                <a:cxn ang="0">
                  <a:pos x="214" y="4"/>
                </a:cxn>
                <a:cxn ang="0">
                  <a:pos x="231" y="8"/>
                </a:cxn>
                <a:cxn ang="0">
                  <a:pos x="247" y="14"/>
                </a:cxn>
                <a:cxn ang="0">
                  <a:pos x="263" y="21"/>
                </a:cxn>
                <a:cxn ang="0">
                  <a:pos x="278" y="30"/>
                </a:cxn>
                <a:cxn ang="0">
                  <a:pos x="292" y="41"/>
                </a:cxn>
                <a:cxn ang="0">
                  <a:pos x="306" y="53"/>
                </a:cxn>
                <a:cxn ang="0">
                  <a:pos x="318" y="66"/>
                </a:cxn>
                <a:cxn ang="0">
                  <a:pos x="328" y="81"/>
                </a:cxn>
                <a:cxn ang="0">
                  <a:pos x="337" y="95"/>
                </a:cxn>
                <a:cxn ang="0">
                  <a:pos x="344" y="111"/>
                </a:cxn>
                <a:cxn ang="0">
                  <a:pos x="350" y="127"/>
                </a:cxn>
                <a:cxn ang="0">
                  <a:pos x="354" y="144"/>
                </a:cxn>
                <a:cxn ang="0">
                  <a:pos x="357" y="162"/>
                </a:cxn>
                <a:cxn ang="0">
                  <a:pos x="358" y="180"/>
                </a:cxn>
                <a:cxn ang="0">
                  <a:pos x="354" y="216"/>
                </a:cxn>
                <a:cxn ang="0">
                  <a:pos x="344" y="249"/>
                </a:cxn>
                <a:cxn ang="0">
                  <a:pos x="327" y="279"/>
                </a:cxn>
                <a:cxn ang="0">
                  <a:pos x="305" y="305"/>
                </a:cxn>
                <a:cxn ang="0">
                  <a:pos x="278" y="327"/>
                </a:cxn>
                <a:cxn ang="0">
                  <a:pos x="248" y="345"/>
                </a:cxn>
                <a:cxn ang="0">
                  <a:pos x="215" y="355"/>
                </a:cxn>
                <a:cxn ang="0">
                  <a:pos x="179" y="358"/>
                </a:cxn>
                <a:cxn ang="0">
                  <a:pos x="161" y="357"/>
                </a:cxn>
                <a:cxn ang="0">
                  <a:pos x="144" y="355"/>
                </a:cxn>
                <a:cxn ang="0">
                  <a:pos x="126" y="350"/>
                </a:cxn>
                <a:cxn ang="0">
                  <a:pos x="110" y="345"/>
                </a:cxn>
                <a:cxn ang="0">
                  <a:pos x="94" y="338"/>
                </a:cxn>
                <a:cxn ang="0">
                  <a:pos x="80" y="328"/>
                </a:cxn>
                <a:cxn ang="0">
                  <a:pos x="65" y="318"/>
                </a:cxn>
                <a:cxn ang="0">
                  <a:pos x="53" y="307"/>
                </a:cxn>
                <a:cxn ang="0">
                  <a:pos x="40" y="293"/>
                </a:cxn>
                <a:cxn ang="0">
                  <a:pos x="30" y="279"/>
                </a:cxn>
                <a:cxn ang="0">
                  <a:pos x="20" y="264"/>
                </a:cxn>
                <a:cxn ang="0">
                  <a:pos x="13" y="248"/>
                </a:cxn>
                <a:cxn ang="0">
                  <a:pos x="8" y="232"/>
                </a:cxn>
                <a:cxn ang="0">
                  <a:pos x="3" y="214"/>
                </a:cxn>
                <a:cxn ang="0">
                  <a:pos x="1" y="197"/>
                </a:cxn>
                <a:cxn ang="0">
                  <a:pos x="0" y="180"/>
                </a:cxn>
              </a:cxnLst>
              <a:rect l="0" t="0" r="r" b="b"/>
              <a:pathLst>
                <a:path w="358" h="358">
                  <a:moveTo>
                    <a:pt x="0" y="180"/>
                  </a:moveTo>
                  <a:lnTo>
                    <a:pt x="1" y="162"/>
                  </a:lnTo>
                  <a:lnTo>
                    <a:pt x="3" y="144"/>
                  </a:lnTo>
                  <a:lnTo>
                    <a:pt x="8" y="127"/>
                  </a:lnTo>
                  <a:lnTo>
                    <a:pt x="13" y="111"/>
                  </a:lnTo>
                  <a:lnTo>
                    <a:pt x="20" y="95"/>
                  </a:lnTo>
                  <a:lnTo>
                    <a:pt x="30" y="81"/>
                  </a:lnTo>
                  <a:lnTo>
                    <a:pt x="40" y="66"/>
                  </a:lnTo>
                  <a:lnTo>
                    <a:pt x="53" y="53"/>
                  </a:lnTo>
                  <a:lnTo>
                    <a:pt x="65" y="41"/>
                  </a:lnTo>
                  <a:lnTo>
                    <a:pt x="80" y="30"/>
                  </a:lnTo>
                  <a:lnTo>
                    <a:pt x="94" y="21"/>
                  </a:lnTo>
                  <a:lnTo>
                    <a:pt x="110" y="14"/>
                  </a:lnTo>
                  <a:lnTo>
                    <a:pt x="126" y="8"/>
                  </a:lnTo>
                  <a:lnTo>
                    <a:pt x="144" y="4"/>
                  </a:lnTo>
                  <a:lnTo>
                    <a:pt x="161" y="1"/>
                  </a:lnTo>
                  <a:lnTo>
                    <a:pt x="179" y="0"/>
                  </a:lnTo>
                  <a:lnTo>
                    <a:pt x="197" y="1"/>
                  </a:lnTo>
                  <a:lnTo>
                    <a:pt x="214" y="4"/>
                  </a:lnTo>
                  <a:lnTo>
                    <a:pt x="231" y="8"/>
                  </a:lnTo>
                  <a:lnTo>
                    <a:pt x="247" y="14"/>
                  </a:lnTo>
                  <a:lnTo>
                    <a:pt x="263" y="21"/>
                  </a:lnTo>
                  <a:lnTo>
                    <a:pt x="278" y="30"/>
                  </a:lnTo>
                  <a:lnTo>
                    <a:pt x="292" y="41"/>
                  </a:lnTo>
                  <a:lnTo>
                    <a:pt x="306" y="53"/>
                  </a:lnTo>
                  <a:lnTo>
                    <a:pt x="318" y="66"/>
                  </a:lnTo>
                  <a:lnTo>
                    <a:pt x="328" y="81"/>
                  </a:lnTo>
                  <a:lnTo>
                    <a:pt x="337" y="95"/>
                  </a:lnTo>
                  <a:lnTo>
                    <a:pt x="344" y="111"/>
                  </a:lnTo>
                  <a:lnTo>
                    <a:pt x="350" y="127"/>
                  </a:lnTo>
                  <a:lnTo>
                    <a:pt x="354" y="144"/>
                  </a:lnTo>
                  <a:lnTo>
                    <a:pt x="357" y="162"/>
                  </a:lnTo>
                  <a:lnTo>
                    <a:pt x="358" y="180"/>
                  </a:lnTo>
                  <a:lnTo>
                    <a:pt x="354" y="216"/>
                  </a:lnTo>
                  <a:lnTo>
                    <a:pt x="344" y="249"/>
                  </a:lnTo>
                  <a:lnTo>
                    <a:pt x="327" y="279"/>
                  </a:lnTo>
                  <a:lnTo>
                    <a:pt x="305" y="305"/>
                  </a:lnTo>
                  <a:lnTo>
                    <a:pt x="278" y="327"/>
                  </a:lnTo>
                  <a:lnTo>
                    <a:pt x="248" y="345"/>
                  </a:lnTo>
                  <a:lnTo>
                    <a:pt x="215" y="355"/>
                  </a:lnTo>
                  <a:lnTo>
                    <a:pt x="179" y="358"/>
                  </a:lnTo>
                  <a:lnTo>
                    <a:pt x="161" y="357"/>
                  </a:lnTo>
                  <a:lnTo>
                    <a:pt x="144" y="355"/>
                  </a:lnTo>
                  <a:lnTo>
                    <a:pt x="126" y="350"/>
                  </a:lnTo>
                  <a:lnTo>
                    <a:pt x="110" y="345"/>
                  </a:lnTo>
                  <a:lnTo>
                    <a:pt x="94" y="338"/>
                  </a:lnTo>
                  <a:lnTo>
                    <a:pt x="80" y="328"/>
                  </a:lnTo>
                  <a:lnTo>
                    <a:pt x="65" y="318"/>
                  </a:lnTo>
                  <a:lnTo>
                    <a:pt x="53" y="307"/>
                  </a:lnTo>
                  <a:lnTo>
                    <a:pt x="40" y="293"/>
                  </a:lnTo>
                  <a:lnTo>
                    <a:pt x="30" y="279"/>
                  </a:lnTo>
                  <a:lnTo>
                    <a:pt x="20" y="264"/>
                  </a:lnTo>
                  <a:lnTo>
                    <a:pt x="13" y="248"/>
                  </a:lnTo>
                  <a:lnTo>
                    <a:pt x="8" y="232"/>
                  </a:lnTo>
                  <a:lnTo>
                    <a:pt x="3" y="214"/>
                  </a:lnTo>
                  <a:lnTo>
                    <a:pt x="1" y="197"/>
                  </a:lnTo>
                  <a:lnTo>
                    <a:pt x="0" y="180"/>
                  </a:lnTo>
                  <a:close/>
                </a:path>
              </a:pathLst>
            </a:custGeom>
            <a:solidFill>
              <a:srgbClr val="7272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2" name="Freeform 18"/>
            <p:cNvSpPr>
              <a:spLocks/>
            </p:cNvSpPr>
            <p:nvPr/>
          </p:nvSpPr>
          <p:spPr bwMode="auto">
            <a:xfrm>
              <a:off x="4727575" y="4252913"/>
              <a:ext cx="131763" cy="131763"/>
            </a:xfrm>
            <a:custGeom>
              <a:avLst/>
              <a:gdLst/>
              <a:ahLst/>
              <a:cxnLst>
                <a:cxn ang="0">
                  <a:pos x="83" y="166"/>
                </a:cxn>
                <a:cxn ang="0">
                  <a:pos x="91" y="166"/>
                </a:cxn>
                <a:cxn ang="0">
                  <a:pos x="99" y="165"/>
                </a:cxn>
                <a:cxn ang="0">
                  <a:pos x="108" y="162"/>
                </a:cxn>
                <a:cxn ang="0">
                  <a:pos x="114" y="159"/>
                </a:cxn>
                <a:cxn ang="0">
                  <a:pos x="121" y="155"/>
                </a:cxn>
                <a:cxn ang="0">
                  <a:pos x="128" y="151"/>
                </a:cxn>
                <a:cxn ang="0">
                  <a:pos x="135" y="146"/>
                </a:cxn>
                <a:cxn ang="0">
                  <a:pos x="141" y="141"/>
                </a:cxn>
                <a:cxn ang="0">
                  <a:pos x="151" y="128"/>
                </a:cxn>
                <a:cxn ang="0">
                  <a:pos x="159" y="114"/>
                </a:cxn>
                <a:cxn ang="0">
                  <a:pos x="164" y="99"/>
                </a:cxn>
                <a:cxn ang="0">
                  <a:pos x="165" y="83"/>
                </a:cxn>
                <a:cxn ang="0">
                  <a:pos x="164" y="67"/>
                </a:cxn>
                <a:cxn ang="0">
                  <a:pos x="159" y="51"/>
                </a:cxn>
                <a:cxn ang="0">
                  <a:pos x="151" y="37"/>
                </a:cxn>
                <a:cxn ang="0">
                  <a:pos x="141" y="24"/>
                </a:cxn>
                <a:cxn ang="0">
                  <a:pos x="135" y="18"/>
                </a:cxn>
                <a:cxn ang="0">
                  <a:pos x="128" y="14"/>
                </a:cxn>
                <a:cxn ang="0">
                  <a:pos x="121" y="9"/>
                </a:cxn>
                <a:cxn ang="0">
                  <a:pos x="114" y="6"/>
                </a:cxn>
                <a:cxn ang="0">
                  <a:pos x="108" y="3"/>
                </a:cxn>
                <a:cxn ang="0">
                  <a:pos x="99" y="1"/>
                </a:cxn>
                <a:cxn ang="0">
                  <a:pos x="91" y="0"/>
                </a:cxn>
                <a:cxn ang="0">
                  <a:pos x="83" y="0"/>
                </a:cxn>
                <a:cxn ang="0">
                  <a:pos x="66" y="1"/>
                </a:cxn>
                <a:cxn ang="0">
                  <a:pos x="51" y="7"/>
                </a:cxn>
                <a:cxn ang="0">
                  <a:pos x="37" y="14"/>
                </a:cxn>
                <a:cxn ang="0">
                  <a:pos x="25" y="24"/>
                </a:cxn>
                <a:cxn ang="0">
                  <a:pos x="14" y="37"/>
                </a:cxn>
                <a:cxn ang="0">
                  <a:pos x="7" y="51"/>
                </a:cxn>
                <a:cxn ang="0">
                  <a:pos x="2" y="66"/>
                </a:cxn>
                <a:cxn ang="0">
                  <a:pos x="0" y="83"/>
                </a:cxn>
                <a:cxn ang="0">
                  <a:pos x="2" y="99"/>
                </a:cxn>
                <a:cxn ang="0">
                  <a:pos x="6" y="114"/>
                </a:cxn>
                <a:cxn ang="0">
                  <a:pos x="14" y="128"/>
                </a:cxn>
                <a:cxn ang="0">
                  <a:pos x="25" y="141"/>
                </a:cxn>
                <a:cxn ang="0">
                  <a:pos x="30" y="146"/>
                </a:cxn>
                <a:cxn ang="0">
                  <a:pos x="37" y="151"/>
                </a:cxn>
                <a:cxn ang="0">
                  <a:pos x="44" y="155"/>
                </a:cxn>
                <a:cxn ang="0">
                  <a:pos x="51" y="159"/>
                </a:cxn>
                <a:cxn ang="0">
                  <a:pos x="59" y="162"/>
                </a:cxn>
                <a:cxn ang="0">
                  <a:pos x="66" y="165"/>
                </a:cxn>
                <a:cxn ang="0">
                  <a:pos x="75" y="166"/>
                </a:cxn>
                <a:cxn ang="0">
                  <a:pos x="83" y="166"/>
                </a:cxn>
              </a:cxnLst>
              <a:rect l="0" t="0" r="r" b="b"/>
              <a:pathLst>
                <a:path w="165" h="166">
                  <a:moveTo>
                    <a:pt x="83" y="166"/>
                  </a:moveTo>
                  <a:lnTo>
                    <a:pt x="91" y="166"/>
                  </a:lnTo>
                  <a:lnTo>
                    <a:pt x="99" y="165"/>
                  </a:lnTo>
                  <a:lnTo>
                    <a:pt x="108" y="162"/>
                  </a:lnTo>
                  <a:lnTo>
                    <a:pt x="114" y="159"/>
                  </a:lnTo>
                  <a:lnTo>
                    <a:pt x="121" y="155"/>
                  </a:lnTo>
                  <a:lnTo>
                    <a:pt x="128" y="151"/>
                  </a:lnTo>
                  <a:lnTo>
                    <a:pt x="135" y="146"/>
                  </a:lnTo>
                  <a:lnTo>
                    <a:pt x="141" y="141"/>
                  </a:lnTo>
                  <a:lnTo>
                    <a:pt x="151" y="128"/>
                  </a:lnTo>
                  <a:lnTo>
                    <a:pt x="159" y="114"/>
                  </a:lnTo>
                  <a:lnTo>
                    <a:pt x="164" y="99"/>
                  </a:lnTo>
                  <a:lnTo>
                    <a:pt x="165" y="83"/>
                  </a:lnTo>
                  <a:lnTo>
                    <a:pt x="164" y="67"/>
                  </a:lnTo>
                  <a:lnTo>
                    <a:pt x="159" y="51"/>
                  </a:lnTo>
                  <a:lnTo>
                    <a:pt x="151" y="37"/>
                  </a:lnTo>
                  <a:lnTo>
                    <a:pt x="141" y="24"/>
                  </a:lnTo>
                  <a:lnTo>
                    <a:pt x="135" y="18"/>
                  </a:lnTo>
                  <a:lnTo>
                    <a:pt x="128" y="14"/>
                  </a:lnTo>
                  <a:lnTo>
                    <a:pt x="121" y="9"/>
                  </a:lnTo>
                  <a:lnTo>
                    <a:pt x="114" y="6"/>
                  </a:lnTo>
                  <a:lnTo>
                    <a:pt x="108" y="3"/>
                  </a:lnTo>
                  <a:lnTo>
                    <a:pt x="99" y="1"/>
                  </a:lnTo>
                  <a:lnTo>
                    <a:pt x="91" y="0"/>
                  </a:lnTo>
                  <a:lnTo>
                    <a:pt x="83" y="0"/>
                  </a:lnTo>
                  <a:lnTo>
                    <a:pt x="66" y="1"/>
                  </a:lnTo>
                  <a:lnTo>
                    <a:pt x="51" y="7"/>
                  </a:lnTo>
                  <a:lnTo>
                    <a:pt x="37" y="14"/>
                  </a:lnTo>
                  <a:lnTo>
                    <a:pt x="25" y="24"/>
                  </a:lnTo>
                  <a:lnTo>
                    <a:pt x="14" y="37"/>
                  </a:lnTo>
                  <a:lnTo>
                    <a:pt x="7" y="51"/>
                  </a:lnTo>
                  <a:lnTo>
                    <a:pt x="2" y="66"/>
                  </a:lnTo>
                  <a:lnTo>
                    <a:pt x="0" y="83"/>
                  </a:lnTo>
                  <a:lnTo>
                    <a:pt x="2" y="99"/>
                  </a:lnTo>
                  <a:lnTo>
                    <a:pt x="6" y="114"/>
                  </a:lnTo>
                  <a:lnTo>
                    <a:pt x="14" y="128"/>
                  </a:lnTo>
                  <a:lnTo>
                    <a:pt x="25" y="141"/>
                  </a:lnTo>
                  <a:lnTo>
                    <a:pt x="30" y="146"/>
                  </a:lnTo>
                  <a:lnTo>
                    <a:pt x="37" y="151"/>
                  </a:lnTo>
                  <a:lnTo>
                    <a:pt x="44" y="155"/>
                  </a:lnTo>
                  <a:lnTo>
                    <a:pt x="51" y="159"/>
                  </a:lnTo>
                  <a:lnTo>
                    <a:pt x="59" y="162"/>
                  </a:lnTo>
                  <a:lnTo>
                    <a:pt x="66" y="165"/>
                  </a:lnTo>
                  <a:lnTo>
                    <a:pt x="75" y="166"/>
                  </a:lnTo>
                  <a:lnTo>
                    <a:pt x="83" y="1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3" name="Freeform 19"/>
            <p:cNvSpPr>
              <a:spLocks/>
            </p:cNvSpPr>
            <p:nvPr/>
          </p:nvSpPr>
          <p:spPr bwMode="auto">
            <a:xfrm>
              <a:off x="4759325" y="4284663"/>
              <a:ext cx="68263" cy="68263"/>
            </a:xfrm>
            <a:custGeom>
              <a:avLst/>
              <a:gdLst/>
              <a:ahLst/>
              <a:cxnLst>
                <a:cxn ang="0">
                  <a:pos x="0" y="43"/>
                </a:cxn>
                <a:cxn ang="0">
                  <a:pos x="1" y="35"/>
                </a:cxn>
                <a:cxn ang="0">
                  <a:pos x="3" y="26"/>
                </a:cxn>
                <a:cxn ang="0">
                  <a:pos x="6" y="19"/>
                </a:cxn>
                <a:cxn ang="0">
                  <a:pos x="12" y="12"/>
                </a:cxn>
                <a:cxn ang="0">
                  <a:pos x="19" y="6"/>
                </a:cxn>
                <a:cxn ang="0">
                  <a:pos x="26" y="3"/>
                </a:cxn>
                <a:cxn ang="0">
                  <a:pos x="35" y="1"/>
                </a:cxn>
                <a:cxn ang="0">
                  <a:pos x="43" y="0"/>
                </a:cxn>
                <a:cxn ang="0">
                  <a:pos x="51" y="1"/>
                </a:cxn>
                <a:cxn ang="0">
                  <a:pos x="59" y="3"/>
                </a:cxn>
                <a:cxn ang="0">
                  <a:pos x="66" y="6"/>
                </a:cxn>
                <a:cxn ang="0">
                  <a:pos x="73" y="12"/>
                </a:cxn>
                <a:cxn ang="0">
                  <a:pos x="79" y="19"/>
                </a:cxn>
                <a:cxn ang="0">
                  <a:pos x="82" y="26"/>
                </a:cxn>
                <a:cxn ang="0">
                  <a:pos x="85" y="35"/>
                </a:cxn>
                <a:cxn ang="0">
                  <a:pos x="86" y="43"/>
                </a:cxn>
                <a:cxn ang="0">
                  <a:pos x="85" y="51"/>
                </a:cxn>
                <a:cxn ang="0">
                  <a:pos x="82" y="59"/>
                </a:cxn>
                <a:cxn ang="0">
                  <a:pos x="79" y="66"/>
                </a:cxn>
                <a:cxn ang="0">
                  <a:pos x="73" y="73"/>
                </a:cxn>
                <a:cxn ang="0">
                  <a:pos x="66" y="79"/>
                </a:cxn>
                <a:cxn ang="0">
                  <a:pos x="59" y="82"/>
                </a:cxn>
                <a:cxn ang="0">
                  <a:pos x="51" y="84"/>
                </a:cxn>
                <a:cxn ang="0">
                  <a:pos x="43" y="86"/>
                </a:cxn>
                <a:cxn ang="0">
                  <a:pos x="35" y="84"/>
                </a:cxn>
                <a:cxn ang="0">
                  <a:pos x="26" y="82"/>
                </a:cxn>
                <a:cxn ang="0">
                  <a:pos x="19" y="79"/>
                </a:cxn>
                <a:cxn ang="0">
                  <a:pos x="12" y="73"/>
                </a:cxn>
                <a:cxn ang="0">
                  <a:pos x="6" y="66"/>
                </a:cxn>
                <a:cxn ang="0">
                  <a:pos x="3" y="59"/>
                </a:cxn>
                <a:cxn ang="0">
                  <a:pos x="1" y="51"/>
                </a:cxn>
                <a:cxn ang="0">
                  <a:pos x="0" y="43"/>
                </a:cxn>
              </a:cxnLst>
              <a:rect l="0" t="0" r="r" b="b"/>
              <a:pathLst>
                <a:path w="86" h="86">
                  <a:moveTo>
                    <a:pt x="0" y="43"/>
                  </a:moveTo>
                  <a:lnTo>
                    <a:pt x="1" y="35"/>
                  </a:lnTo>
                  <a:lnTo>
                    <a:pt x="3" y="26"/>
                  </a:lnTo>
                  <a:lnTo>
                    <a:pt x="6" y="19"/>
                  </a:lnTo>
                  <a:lnTo>
                    <a:pt x="12" y="12"/>
                  </a:lnTo>
                  <a:lnTo>
                    <a:pt x="19" y="6"/>
                  </a:lnTo>
                  <a:lnTo>
                    <a:pt x="26" y="3"/>
                  </a:lnTo>
                  <a:lnTo>
                    <a:pt x="35" y="1"/>
                  </a:lnTo>
                  <a:lnTo>
                    <a:pt x="43" y="0"/>
                  </a:lnTo>
                  <a:lnTo>
                    <a:pt x="51" y="1"/>
                  </a:lnTo>
                  <a:lnTo>
                    <a:pt x="59" y="3"/>
                  </a:lnTo>
                  <a:lnTo>
                    <a:pt x="66" y="6"/>
                  </a:lnTo>
                  <a:lnTo>
                    <a:pt x="73" y="12"/>
                  </a:lnTo>
                  <a:lnTo>
                    <a:pt x="79" y="19"/>
                  </a:lnTo>
                  <a:lnTo>
                    <a:pt x="82" y="26"/>
                  </a:lnTo>
                  <a:lnTo>
                    <a:pt x="85" y="35"/>
                  </a:lnTo>
                  <a:lnTo>
                    <a:pt x="86" y="43"/>
                  </a:lnTo>
                  <a:lnTo>
                    <a:pt x="85" y="51"/>
                  </a:lnTo>
                  <a:lnTo>
                    <a:pt x="82" y="59"/>
                  </a:lnTo>
                  <a:lnTo>
                    <a:pt x="79" y="66"/>
                  </a:lnTo>
                  <a:lnTo>
                    <a:pt x="73" y="73"/>
                  </a:lnTo>
                  <a:lnTo>
                    <a:pt x="66" y="79"/>
                  </a:lnTo>
                  <a:lnTo>
                    <a:pt x="59" y="82"/>
                  </a:lnTo>
                  <a:lnTo>
                    <a:pt x="51" y="84"/>
                  </a:lnTo>
                  <a:lnTo>
                    <a:pt x="43" y="86"/>
                  </a:lnTo>
                  <a:lnTo>
                    <a:pt x="35" y="84"/>
                  </a:lnTo>
                  <a:lnTo>
                    <a:pt x="26" y="82"/>
                  </a:lnTo>
                  <a:lnTo>
                    <a:pt x="19" y="79"/>
                  </a:lnTo>
                  <a:lnTo>
                    <a:pt x="12" y="73"/>
                  </a:lnTo>
                  <a:lnTo>
                    <a:pt x="6" y="66"/>
                  </a:lnTo>
                  <a:lnTo>
                    <a:pt x="3" y="59"/>
                  </a:lnTo>
                  <a:lnTo>
                    <a:pt x="1" y="51"/>
                  </a:lnTo>
                  <a:lnTo>
                    <a:pt x="0"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4" name="Freeform 20"/>
            <p:cNvSpPr>
              <a:spLocks/>
            </p:cNvSpPr>
            <p:nvPr/>
          </p:nvSpPr>
          <p:spPr bwMode="auto">
            <a:xfrm>
              <a:off x="4237038" y="3625850"/>
              <a:ext cx="315913" cy="627063"/>
            </a:xfrm>
            <a:custGeom>
              <a:avLst/>
              <a:gdLst/>
              <a:ahLst/>
              <a:cxnLst>
                <a:cxn ang="0">
                  <a:pos x="0" y="0"/>
                </a:cxn>
                <a:cxn ang="0">
                  <a:pos x="0" y="781"/>
                </a:cxn>
                <a:cxn ang="0">
                  <a:pos x="40" y="781"/>
                </a:cxn>
                <a:cxn ang="0">
                  <a:pos x="40" y="39"/>
                </a:cxn>
                <a:cxn ang="0">
                  <a:pos x="357" y="39"/>
                </a:cxn>
                <a:cxn ang="0">
                  <a:pos x="357" y="791"/>
                </a:cxn>
                <a:cxn ang="0">
                  <a:pos x="397" y="791"/>
                </a:cxn>
                <a:cxn ang="0">
                  <a:pos x="397" y="0"/>
                </a:cxn>
                <a:cxn ang="0">
                  <a:pos x="0" y="0"/>
                </a:cxn>
              </a:cxnLst>
              <a:rect l="0" t="0" r="r" b="b"/>
              <a:pathLst>
                <a:path w="397" h="791">
                  <a:moveTo>
                    <a:pt x="0" y="0"/>
                  </a:moveTo>
                  <a:lnTo>
                    <a:pt x="0" y="781"/>
                  </a:lnTo>
                  <a:lnTo>
                    <a:pt x="40" y="781"/>
                  </a:lnTo>
                  <a:lnTo>
                    <a:pt x="40" y="39"/>
                  </a:lnTo>
                  <a:lnTo>
                    <a:pt x="357" y="39"/>
                  </a:lnTo>
                  <a:lnTo>
                    <a:pt x="357" y="791"/>
                  </a:lnTo>
                  <a:lnTo>
                    <a:pt x="397" y="791"/>
                  </a:lnTo>
                  <a:lnTo>
                    <a:pt x="397"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5" name="Freeform 21"/>
            <p:cNvSpPr>
              <a:spLocks/>
            </p:cNvSpPr>
            <p:nvPr/>
          </p:nvSpPr>
          <p:spPr bwMode="auto">
            <a:xfrm>
              <a:off x="4683125" y="3627438"/>
              <a:ext cx="417513" cy="282575"/>
            </a:xfrm>
            <a:custGeom>
              <a:avLst/>
              <a:gdLst/>
              <a:ahLst/>
              <a:cxnLst>
                <a:cxn ang="0">
                  <a:pos x="348" y="355"/>
                </a:cxn>
                <a:cxn ang="0">
                  <a:pos x="365" y="354"/>
                </a:cxn>
                <a:cxn ang="0">
                  <a:pos x="382" y="352"/>
                </a:cxn>
                <a:cxn ang="0">
                  <a:pos x="400" y="347"/>
                </a:cxn>
                <a:cxn ang="0">
                  <a:pos x="416" y="341"/>
                </a:cxn>
                <a:cxn ang="0">
                  <a:pos x="432" y="335"/>
                </a:cxn>
                <a:cxn ang="0">
                  <a:pos x="447" y="325"/>
                </a:cxn>
                <a:cxn ang="0">
                  <a:pos x="461" y="315"/>
                </a:cxn>
                <a:cxn ang="0">
                  <a:pos x="473" y="302"/>
                </a:cxn>
                <a:cxn ang="0">
                  <a:pos x="486" y="290"/>
                </a:cxn>
                <a:cxn ang="0">
                  <a:pos x="496" y="276"/>
                </a:cxn>
                <a:cxn ang="0">
                  <a:pos x="506" y="261"/>
                </a:cxn>
                <a:cxn ang="0">
                  <a:pos x="513" y="245"/>
                </a:cxn>
                <a:cxn ang="0">
                  <a:pos x="518" y="229"/>
                </a:cxn>
                <a:cxn ang="0">
                  <a:pos x="523" y="213"/>
                </a:cxn>
                <a:cxn ang="0">
                  <a:pos x="525" y="195"/>
                </a:cxn>
                <a:cxn ang="0">
                  <a:pos x="526" y="178"/>
                </a:cxn>
                <a:cxn ang="0">
                  <a:pos x="525" y="160"/>
                </a:cxn>
                <a:cxn ang="0">
                  <a:pos x="523" y="142"/>
                </a:cxn>
                <a:cxn ang="0">
                  <a:pos x="518" y="125"/>
                </a:cxn>
                <a:cxn ang="0">
                  <a:pos x="513" y="109"/>
                </a:cxn>
                <a:cxn ang="0">
                  <a:pos x="506" y="93"/>
                </a:cxn>
                <a:cxn ang="0">
                  <a:pos x="496" y="79"/>
                </a:cxn>
                <a:cxn ang="0">
                  <a:pos x="486" y="64"/>
                </a:cxn>
                <a:cxn ang="0">
                  <a:pos x="473" y="51"/>
                </a:cxn>
                <a:cxn ang="0">
                  <a:pos x="461" y="40"/>
                </a:cxn>
                <a:cxn ang="0">
                  <a:pos x="447" y="29"/>
                </a:cxn>
                <a:cxn ang="0">
                  <a:pos x="432" y="20"/>
                </a:cxn>
                <a:cxn ang="0">
                  <a:pos x="416" y="13"/>
                </a:cxn>
                <a:cxn ang="0">
                  <a:pos x="400" y="8"/>
                </a:cxn>
                <a:cxn ang="0">
                  <a:pos x="382" y="3"/>
                </a:cxn>
                <a:cxn ang="0">
                  <a:pos x="365" y="1"/>
                </a:cxn>
                <a:cxn ang="0">
                  <a:pos x="348" y="0"/>
                </a:cxn>
                <a:cxn ang="0">
                  <a:pos x="178" y="0"/>
                </a:cxn>
                <a:cxn ang="0">
                  <a:pos x="143" y="3"/>
                </a:cxn>
                <a:cxn ang="0">
                  <a:pos x="109" y="13"/>
                </a:cxn>
                <a:cxn ang="0">
                  <a:pos x="79" y="29"/>
                </a:cxn>
                <a:cxn ang="0">
                  <a:pos x="53" y="51"/>
                </a:cxn>
                <a:cxn ang="0">
                  <a:pos x="31" y="78"/>
                </a:cxn>
                <a:cxn ang="0">
                  <a:pos x="14" y="108"/>
                </a:cxn>
                <a:cxn ang="0">
                  <a:pos x="3" y="142"/>
                </a:cxn>
                <a:cxn ang="0">
                  <a:pos x="0" y="178"/>
                </a:cxn>
                <a:cxn ang="0">
                  <a:pos x="1" y="195"/>
                </a:cxn>
                <a:cxn ang="0">
                  <a:pos x="3" y="213"/>
                </a:cxn>
                <a:cxn ang="0">
                  <a:pos x="8" y="229"/>
                </a:cxn>
                <a:cxn ang="0">
                  <a:pos x="14" y="245"/>
                </a:cxn>
                <a:cxn ang="0">
                  <a:pos x="21" y="261"/>
                </a:cxn>
                <a:cxn ang="0">
                  <a:pos x="30" y="276"/>
                </a:cxn>
                <a:cxn ang="0">
                  <a:pos x="40" y="290"/>
                </a:cxn>
                <a:cxn ang="0">
                  <a:pos x="52" y="302"/>
                </a:cxn>
                <a:cxn ang="0">
                  <a:pos x="66" y="315"/>
                </a:cxn>
                <a:cxn ang="0">
                  <a:pos x="79" y="325"/>
                </a:cxn>
                <a:cxn ang="0">
                  <a:pos x="94" y="335"/>
                </a:cxn>
                <a:cxn ang="0">
                  <a:pos x="111" y="341"/>
                </a:cxn>
                <a:cxn ang="0">
                  <a:pos x="127" y="347"/>
                </a:cxn>
                <a:cxn ang="0">
                  <a:pos x="144" y="352"/>
                </a:cxn>
                <a:cxn ang="0">
                  <a:pos x="161" y="354"/>
                </a:cxn>
                <a:cxn ang="0">
                  <a:pos x="178" y="355"/>
                </a:cxn>
                <a:cxn ang="0">
                  <a:pos x="348" y="355"/>
                </a:cxn>
              </a:cxnLst>
              <a:rect l="0" t="0" r="r" b="b"/>
              <a:pathLst>
                <a:path w="526" h="355">
                  <a:moveTo>
                    <a:pt x="348" y="355"/>
                  </a:moveTo>
                  <a:lnTo>
                    <a:pt x="365" y="354"/>
                  </a:lnTo>
                  <a:lnTo>
                    <a:pt x="382" y="352"/>
                  </a:lnTo>
                  <a:lnTo>
                    <a:pt x="400" y="347"/>
                  </a:lnTo>
                  <a:lnTo>
                    <a:pt x="416" y="341"/>
                  </a:lnTo>
                  <a:lnTo>
                    <a:pt x="432" y="335"/>
                  </a:lnTo>
                  <a:lnTo>
                    <a:pt x="447" y="325"/>
                  </a:lnTo>
                  <a:lnTo>
                    <a:pt x="461" y="315"/>
                  </a:lnTo>
                  <a:lnTo>
                    <a:pt x="473" y="302"/>
                  </a:lnTo>
                  <a:lnTo>
                    <a:pt x="486" y="290"/>
                  </a:lnTo>
                  <a:lnTo>
                    <a:pt x="496" y="276"/>
                  </a:lnTo>
                  <a:lnTo>
                    <a:pt x="506" y="261"/>
                  </a:lnTo>
                  <a:lnTo>
                    <a:pt x="513" y="245"/>
                  </a:lnTo>
                  <a:lnTo>
                    <a:pt x="518" y="229"/>
                  </a:lnTo>
                  <a:lnTo>
                    <a:pt x="523" y="213"/>
                  </a:lnTo>
                  <a:lnTo>
                    <a:pt x="525" y="195"/>
                  </a:lnTo>
                  <a:lnTo>
                    <a:pt x="526" y="178"/>
                  </a:lnTo>
                  <a:lnTo>
                    <a:pt x="525" y="160"/>
                  </a:lnTo>
                  <a:lnTo>
                    <a:pt x="523" y="142"/>
                  </a:lnTo>
                  <a:lnTo>
                    <a:pt x="518" y="125"/>
                  </a:lnTo>
                  <a:lnTo>
                    <a:pt x="513" y="109"/>
                  </a:lnTo>
                  <a:lnTo>
                    <a:pt x="506" y="93"/>
                  </a:lnTo>
                  <a:lnTo>
                    <a:pt x="496" y="79"/>
                  </a:lnTo>
                  <a:lnTo>
                    <a:pt x="486" y="64"/>
                  </a:lnTo>
                  <a:lnTo>
                    <a:pt x="473" y="51"/>
                  </a:lnTo>
                  <a:lnTo>
                    <a:pt x="461" y="40"/>
                  </a:lnTo>
                  <a:lnTo>
                    <a:pt x="447" y="29"/>
                  </a:lnTo>
                  <a:lnTo>
                    <a:pt x="432" y="20"/>
                  </a:lnTo>
                  <a:lnTo>
                    <a:pt x="416" y="13"/>
                  </a:lnTo>
                  <a:lnTo>
                    <a:pt x="400" y="8"/>
                  </a:lnTo>
                  <a:lnTo>
                    <a:pt x="382" y="3"/>
                  </a:lnTo>
                  <a:lnTo>
                    <a:pt x="365" y="1"/>
                  </a:lnTo>
                  <a:lnTo>
                    <a:pt x="348" y="0"/>
                  </a:lnTo>
                  <a:lnTo>
                    <a:pt x="178" y="0"/>
                  </a:lnTo>
                  <a:lnTo>
                    <a:pt x="143" y="3"/>
                  </a:lnTo>
                  <a:lnTo>
                    <a:pt x="109" y="13"/>
                  </a:lnTo>
                  <a:lnTo>
                    <a:pt x="79" y="29"/>
                  </a:lnTo>
                  <a:lnTo>
                    <a:pt x="53" y="51"/>
                  </a:lnTo>
                  <a:lnTo>
                    <a:pt x="31" y="78"/>
                  </a:lnTo>
                  <a:lnTo>
                    <a:pt x="14" y="108"/>
                  </a:lnTo>
                  <a:lnTo>
                    <a:pt x="3" y="142"/>
                  </a:lnTo>
                  <a:lnTo>
                    <a:pt x="0" y="178"/>
                  </a:lnTo>
                  <a:lnTo>
                    <a:pt x="1" y="195"/>
                  </a:lnTo>
                  <a:lnTo>
                    <a:pt x="3" y="213"/>
                  </a:lnTo>
                  <a:lnTo>
                    <a:pt x="8" y="229"/>
                  </a:lnTo>
                  <a:lnTo>
                    <a:pt x="14" y="245"/>
                  </a:lnTo>
                  <a:lnTo>
                    <a:pt x="21" y="261"/>
                  </a:lnTo>
                  <a:lnTo>
                    <a:pt x="30" y="276"/>
                  </a:lnTo>
                  <a:lnTo>
                    <a:pt x="40" y="290"/>
                  </a:lnTo>
                  <a:lnTo>
                    <a:pt x="52" y="302"/>
                  </a:lnTo>
                  <a:lnTo>
                    <a:pt x="66" y="315"/>
                  </a:lnTo>
                  <a:lnTo>
                    <a:pt x="79" y="325"/>
                  </a:lnTo>
                  <a:lnTo>
                    <a:pt x="94" y="335"/>
                  </a:lnTo>
                  <a:lnTo>
                    <a:pt x="111" y="341"/>
                  </a:lnTo>
                  <a:lnTo>
                    <a:pt x="127" y="347"/>
                  </a:lnTo>
                  <a:lnTo>
                    <a:pt x="144" y="352"/>
                  </a:lnTo>
                  <a:lnTo>
                    <a:pt x="161" y="354"/>
                  </a:lnTo>
                  <a:lnTo>
                    <a:pt x="178" y="355"/>
                  </a:lnTo>
                  <a:lnTo>
                    <a:pt x="348" y="3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6" name="Freeform 22"/>
            <p:cNvSpPr>
              <a:spLocks/>
            </p:cNvSpPr>
            <p:nvPr/>
          </p:nvSpPr>
          <p:spPr bwMode="auto">
            <a:xfrm>
              <a:off x="4714875" y="3659188"/>
              <a:ext cx="354013" cy="219075"/>
            </a:xfrm>
            <a:custGeom>
              <a:avLst/>
              <a:gdLst/>
              <a:ahLst/>
              <a:cxnLst>
                <a:cxn ang="0">
                  <a:pos x="138" y="276"/>
                </a:cxn>
                <a:cxn ang="0">
                  <a:pos x="125" y="275"/>
                </a:cxn>
                <a:cxn ang="0">
                  <a:pos x="111" y="274"/>
                </a:cxn>
                <a:cxn ang="0">
                  <a:pos x="98" y="270"/>
                </a:cxn>
                <a:cxn ang="0">
                  <a:pos x="85" y="266"/>
                </a:cxn>
                <a:cxn ang="0">
                  <a:pos x="74" y="260"/>
                </a:cxn>
                <a:cxn ang="0">
                  <a:pos x="61" y="253"/>
                </a:cxn>
                <a:cxn ang="0">
                  <a:pos x="51" y="245"/>
                </a:cxn>
                <a:cxn ang="0">
                  <a:pos x="41" y="236"/>
                </a:cxn>
                <a:cxn ang="0">
                  <a:pos x="31" y="225"/>
                </a:cxn>
                <a:cxn ang="0">
                  <a:pos x="23" y="215"/>
                </a:cxn>
                <a:cxn ang="0">
                  <a:pos x="16" y="202"/>
                </a:cxn>
                <a:cxn ang="0">
                  <a:pos x="11" y="191"/>
                </a:cxn>
                <a:cxn ang="0">
                  <a:pos x="6" y="178"/>
                </a:cxn>
                <a:cxn ang="0">
                  <a:pos x="3" y="165"/>
                </a:cxn>
                <a:cxn ang="0">
                  <a:pos x="1" y="153"/>
                </a:cxn>
                <a:cxn ang="0">
                  <a:pos x="0" y="139"/>
                </a:cxn>
                <a:cxn ang="0">
                  <a:pos x="1" y="125"/>
                </a:cxn>
                <a:cxn ang="0">
                  <a:pos x="3" y="111"/>
                </a:cxn>
                <a:cxn ang="0">
                  <a:pos x="6" y="99"/>
                </a:cxn>
                <a:cxn ang="0">
                  <a:pos x="11" y="86"/>
                </a:cxn>
                <a:cxn ang="0">
                  <a:pos x="16" y="73"/>
                </a:cxn>
                <a:cxn ang="0">
                  <a:pos x="23" y="62"/>
                </a:cxn>
                <a:cxn ang="0">
                  <a:pos x="31" y="51"/>
                </a:cxn>
                <a:cxn ang="0">
                  <a:pos x="41" y="41"/>
                </a:cxn>
                <a:cxn ang="0">
                  <a:pos x="51" y="32"/>
                </a:cxn>
                <a:cxn ang="0">
                  <a:pos x="61" y="24"/>
                </a:cxn>
                <a:cxn ang="0">
                  <a:pos x="74" y="17"/>
                </a:cxn>
                <a:cxn ang="0">
                  <a:pos x="85" y="10"/>
                </a:cxn>
                <a:cxn ang="0">
                  <a:pos x="98" y="5"/>
                </a:cxn>
                <a:cxn ang="0">
                  <a:pos x="111" y="2"/>
                </a:cxn>
                <a:cxn ang="0">
                  <a:pos x="125" y="1"/>
                </a:cxn>
                <a:cxn ang="0">
                  <a:pos x="138" y="0"/>
                </a:cxn>
                <a:cxn ang="0">
                  <a:pos x="308" y="0"/>
                </a:cxn>
                <a:cxn ang="0">
                  <a:pos x="322" y="1"/>
                </a:cxn>
                <a:cxn ang="0">
                  <a:pos x="335" y="2"/>
                </a:cxn>
                <a:cxn ang="0">
                  <a:pos x="348" y="5"/>
                </a:cxn>
                <a:cxn ang="0">
                  <a:pos x="361" y="10"/>
                </a:cxn>
                <a:cxn ang="0">
                  <a:pos x="372" y="17"/>
                </a:cxn>
                <a:cxn ang="0">
                  <a:pos x="385" y="24"/>
                </a:cxn>
                <a:cxn ang="0">
                  <a:pos x="395" y="32"/>
                </a:cxn>
                <a:cxn ang="0">
                  <a:pos x="406" y="41"/>
                </a:cxn>
                <a:cxn ang="0">
                  <a:pos x="415" y="51"/>
                </a:cxn>
                <a:cxn ang="0">
                  <a:pos x="423" y="62"/>
                </a:cxn>
                <a:cxn ang="0">
                  <a:pos x="430" y="73"/>
                </a:cxn>
                <a:cxn ang="0">
                  <a:pos x="436" y="86"/>
                </a:cxn>
                <a:cxn ang="0">
                  <a:pos x="440" y="99"/>
                </a:cxn>
                <a:cxn ang="0">
                  <a:pos x="444" y="111"/>
                </a:cxn>
                <a:cxn ang="0">
                  <a:pos x="445" y="125"/>
                </a:cxn>
                <a:cxn ang="0">
                  <a:pos x="446" y="139"/>
                </a:cxn>
                <a:cxn ang="0">
                  <a:pos x="444" y="167"/>
                </a:cxn>
                <a:cxn ang="0">
                  <a:pos x="436" y="192"/>
                </a:cxn>
                <a:cxn ang="0">
                  <a:pos x="422" y="215"/>
                </a:cxn>
                <a:cxn ang="0">
                  <a:pos x="406" y="236"/>
                </a:cxn>
                <a:cxn ang="0">
                  <a:pos x="385" y="252"/>
                </a:cxn>
                <a:cxn ang="0">
                  <a:pos x="362" y="266"/>
                </a:cxn>
                <a:cxn ang="0">
                  <a:pos x="335" y="274"/>
                </a:cxn>
                <a:cxn ang="0">
                  <a:pos x="308" y="276"/>
                </a:cxn>
                <a:cxn ang="0">
                  <a:pos x="138" y="276"/>
                </a:cxn>
              </a:cxnLst>
              <a:rect l="0" t="0" r="r" b="b"/>
              <a:pathLst>
                <a:path w="446" h="276">
                  <a:moveTo>
                    <a:pt x="138" y="276"/>
                  </a:moveTo>
                  <a:lnTo>
                    <a:pt x="125" y="275"/>
                  </a:lnTo>
                  <a:lnTo>
                    <a:pt x="111" y="274"/>
                  </a:lnTo>
                  <a:lnTo>
                    <a:pt x="98" y="270"/>
                  </a:lnTo>
                  <a:lnTo>
                    <a:pt x="85" y="266"/>
                  </a:lnTo>
                  <a:lnTo>
                    <a:pt x="74" y="260"/>
                  </a:lnTo>
                  <a:lnTo>
                    <a:pt x="61" y="253"/>
                  </a:lnTo>
                  <a:lnTo>
                    <a:pt x="51" y="245"/>
                  </a:lnTo>
                  <a:lnTo>
                    <a:pt x="41" y="236"/>
                  </a:lnTo>
                  <a:lnTo>
                    <a:pt x="31" y="225"/>
                  </a:lnTo>
                  <a:lnTo>
                    <a:pt x="23" y="215"/>
                  </a:lnTo>
                  <a:lnTo>
                    <a:pt x="16" y="202"/>
                  </a:lnTo>
                  <a:lnTo>
                    <a:pt x="11" y="191"/>
                  </a:lnTo>
                  <a:lnTo>
                    <a:pt x="6" y="178"/>
                  </a:lnTo>
                  <a:lnTo>
                    <a:pt x="3" y="165"/>
                  </a:lnTo>
                  <a:lnTo>
                    <a:pt x="1" y="153"/>
                  </a:lnTo>
                  <a:lnTo>
                    <a:pt x="0" y="139"/>
                  </a:lnTo>
                  <a:lnTo>
                    <a:pt x="1" y="125"/>
                  </a:lnTo>
                  <a:lnTo>
                    <a:pt x="3" y="111"/>
                  </a:lnTo>
                  <a:lnTo>
                    <a:pt x="6" y="99"/>
                  </a:lnTo>
                  <a:lnTo>
                    <a:pt x="11" y="86"/>
                  </a:lnTo>
                  <a:lnTo>
                    <a:pt x="16" y="73"/>
                  </a:lnTo>
                  <a:lnTo>
                    <a:pt x="23" y="62"/>
                  </a:lnTo>
                  <a:lnTo>
                    <a:pt x="31" y="51"/>
                  </a:lnTo>
                  <a:lnTo>
                    <a:pt x="41" y="41"/>
                  </a:lnTo>
                  <a:lnTo>
                    <a:pt x="51" y="32"/>
                  </a:lnTo>
                  <a:lnTo>
                    <a:pt x="61" y="24"/>
                  </a:lnTo>
                  <a:lnTo>
                    <a:pt x="74" y="17"/>
                  </a:lnTo>
                  <a:lnTo>
                    <a:pt x="85" y="10"/>
                  </a:lnTo>
                  <a:lnTo>
                    <a:pt x="98" y="5"/>
                  </a:lnTo>
                  <a:lnTo>
                    <a:pt x="111" y="2"/>
                  </a:lnTo>
                  <a:lnTo>
                    <a:pt x="125" y="1"/>
                  </a:lnTo>
                  <a:lnTo>
                    <a:pt x="138" y="0"/>
                  </a:lnTo>
                  <a:lnTo>
                    <a:pt x="308" y="0"/>
                  </a:lnTo>
                  <a:lnTo>
                    <a:pt x="322" y="1"/>
                  </a:lnTo>
                  <a:lnTo>
                    <a:pt x="335" y="2"/>
                  </a:lnTo>
                  <a:lnTo>
                    <a:pt x="348" y="5"/>
                  </a:lnTo>
                  <a:lnTo>
                    <a:pt x="361" y="10"/>
                  </a:lnTo>
                  <a:lnTo>
                    <a:pt x="372" y="17"/>
                  </a:lnTo>
                  <a:lnTo>
                    <a:pt x="385" y="24"/>
                  </a:lnTo>
                  <a:lnTo>
                    <a:pt x="395" y="32"/>
                  </a:lnTo>
                  <a:lnTo>
                    <a:pt x="406" y="41"/>
                  </a:lnTo>
                  <a:lnTo>
                    <a:pt x="415" y="51"/>
                  </a:lnTo>
                  <a:lnTo>
                    <a:pt x="423" y="62"/>
                  </a:lnTo>
                  <a:lnTo>
                    <a:pt x="430" y="73"/>
                  </a:lnTo>
                  <a:lnTo>
                    <a:pt x="436" y="86"/>
                  </a:lnTo>
                  <a:lnTo>
                    <a:pt x="440" y="99"/>
                  </a:lnTo>
                  <a:lnTo>
                    <a:pt x="444" y="111"/>
                  </a:lnTo>
                  <a:lnTo>
                    <a:pt x="445" y="125"/>
                  </a:lnTo>
                  <a:lnTo>
                    <a:pt x="446" y="139"/>
                  </a:lnTo>
                  <a:lnTo>
                    <a:pt x="444" y="167"/>
                  </a:lnTo>
                  <a:lnTo>
                    <a:pt x="436" y="192"/>
                  </a:lnTo>
                  <a:lnTo>
                    <a:pt x="422" y="215"/>
                  </a:lnTo>
                  <a:lnTo>
                    <a:pt x="406" y="236"/>
                  </a:lnTo>
                  <a:lnTo>
                    <a:pt x="385" y="252"/>
                  </a:lnTo>
                  <a:lnTo>
                    <a:pt x="362" y="266"/>
                  </a:lnTo>
                  <a:lnTo>
                    <a:pt x="335" y="274"/>
                  </a:lnTo>
                  <a:lnTo>
                    <a:pt x="308" y="276"/>
                  </a:lnTo>
                  <a:lnTo>
                    <a:pt x="138" y="276"/>
                  </a:lnTo>
                  <a:close/>
                </a:path>
              </a:pathLst>
            </a:custGeom>
            <a:solidFill>
              <a:srgbClr val="44C6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7" name="Freeform 23"/>
            <p:cNvSpPr>
              <a:spLocks/>
            </p:cNvSpPr>
            <p:nvPr/>
          </p:nvSpPr>
          <p:spPr bwMode="auto">
            <a:xfrm>
              <a:off x="5146675" y="4159250"/>
              <a:ext cx="206375" cy="174625"/>
            </a:xfrm>
            <a:custGeom>
              <a:avLst/>
              <a:gdLst/>
              <a:ahLst/>
              <a:cxnLst>
                <a:cxn ang="0">
                  <a:pos x="167" y="218"/>
                </a:cxn>
                <a:cxn ang="0">
                  <a:pos x="176" y="218"/>
                </a:cxn>
                <a:cxn ang="0">
                  <a:pos x="185" y="217"/>
                </a:cxn>
                <a:cxn ang="0">
                  <a:pos x="195" y="215"/>
                </a:cxn>
                <a:cxn ang="0">
                  <a:pos x="203" y="211"/>
                </a:cxn>
                <a:cxn ang="0">
                  <a:pos x="211" y="208"/>
                </a:cxn>
                <a:cxn ang="0">
                  <a:pos x="219" y="203"/>
                </a:cxn>
                <a:cxn ang="0">
                  <a:pos x="226" y="198"/>
                </a:cxn>
                <a:cxn ang="0">
                  <a:pos x="233" y="192"/>
                </a:cxn>
                <a:cxn ang="0">
                  <a:pos x="245" y="177"/>
                </a:cxn>
                <a:cxn ang="0">
                  <a:pos x="253" y="161"/>
                </a:cxn>
                <a:cxn ang="0">
                  <a:pos x="259" y="144"/>
                </a:cxn>
                <a:cxn ang="0">
                  <a:pos x="260" y="125"/>
                </a:cxn>
                <a:cxn ang="0">
                  <a:pos x="260" y="94"/>
                </a:cxn>
                <a:cxn ang="0">
                  <a:pos x="259" y="76"/>
                </a:cxn>
                <a:cxn ang="0">
                  <a:pos x="253" y="57"/>
                </a:cxn>
                <a:cxn ang="0">
                  <a:pos x="245" y="41"/>
                </a:cxn>
                <a:cxn ang="0">
                  <a:pos x="233" y="27"/>
                </a:cxn>
                <a:cxn ang="0">
                  <a:pos x="226" y="21"/>
                </a:cxn>
                <a:cxn ang="0">
                  <a:pos x="219" y="16"/>
                </a:cxn>
                <a:cxn ang="0">
                  <a:pos x="211" y="11"/>
                </a:cxn>
                <a:cxn ang="0">
                  <a:pos x="203" y="7"/>
                </a:cxn>
                <a:cxn ang="0">
                  <a:pos x="195" y="4"/>
                </a:cxn>
                <a:cxn ang="0">
                  <a:pos x="185" y="2"/>
                </a:cxn>
                <a:cxn ang="0">
                  <a:pos x="176" y="0"/>
                </a:cxn>
                <a:cxn ang="0">
                  <a:pos x="167" y="0"/>
                </a:cxn>
                <a:cxn ang="0">
                  <a:pos x="94" y="0"/>
                </a:cxn>
                <a:cxn ang="0">
                  <a:pos x="76" y="2"/>
                </a:cxn>
                <a:cxn ang="0">
                  <a:pos x="58" y="7"/>
                </a:cxn>
                <a:cxn ang="0">
                  <a:pos x="41" y="16"/>
                </a:cxn>
                <a:cxn ang="0">
                  <a:pos x="28" y="27"/>
                </a:cxn>
                <a:cxn ang="0">
                  <a:pos x="16" y="41"/>
                </a:cxn>
                <a:cxn ang="0">
                  <a:pos x="7" y="57"/>
                </a:cxn>
                <a:cxn ang="0">
                  <a:pos x="2" y="76"/>
                </a:cxn>
                <a:cxn ang="0">
                  <a:pos x="0" y="94"/>
                </a:cxn>
                <a:cxn ang="0">
                  <a:pos x="0" y="125"/>
                </a:cxn>
                <a:cxn ang="0">
                  <a:pos x="2" y="144"/>
                </a:cxn>
                <a:cxn ang="0">
                  <a:pos x="7" y="161"/>
                </a:cxn>
                <a:cxn ang="0">
                  <a:pos x="16" y="177"/>
                </a:cxn>
                <a:cxn ang="0">
                  <a:pos x="28" y="192"/>
                </a:cxn>
                <a:cxn ang="0">
                  <a:pos x="34" y="198"/>
                </a:cxn>
                <a:cxn ang="0">
                  <a:pos x="43" y="203"/>
                </a:cxn>
                <a:cxn ang="0">
                  <a:pos x="51" y="208"/>
                </a:cxn>
                <a:cxn ang="0">
                  <a:pos x="59" y="211"/>
                </a:cxn>
                <a:cxn ang="0">
                  <a:pos x="67" y="215"/>
                </a:cxn>
                <a:cxn ang="0">
                  <a:pos x="76" y="217"/>
                </a:cxn>
                <a:cxn ang="0">
                  <a:pos x="85" y="218"/>
                </a:cxn>
                <a:cxn ang="0">
                  <a:pos x="94" y="218"/>
                </a:cxn>
                <a:cxn ang="0">
                  <a:pos x="167" y="218"/>
                </a:cxn>
              </a:cxnLst>
              <a:rect l="0" t="0" r="r" b="b"/>
              <a:pathLst>
                <a:path w="260" h="218">
                  <a:moveTo>
                    <a:pt x="167" y="218"/>
                  </a:moveTo>
                  <a:lnTo>
                    <a:pt x="176" y="218"/>
                  </a:lnTo>
                  <a:lnTo>
                    <a:pt x="185" y="217"/>
                  </a:lnTo>
                  <a:lnTo>
                    <a:pt x="195" y="215"/>
                  </a:lnTo>
                  <a:lnTo>
                    <a:pt x="203" y="211"/>
                  </a:lnTo>
                  <a:lnTo>
                    <a:pt x="211" y="208"/>
                  </a:lnTo>
                  <a:lnTo>
                    <a:pt x="219" y="203"/>
                  </a:lnTo>
                  <a:lnTo>
                    <a:pt x="226" y="198"/>
                  </a:lnTo>
                  <a:lnTo>
                    <a:pt x="233" y="192"/>
                  </a:lnTo>
                  <a:lnTo>
                    <a:pt x="245" y="177"/>
                  </a:lnTo>
                  <a:lnTo>
                    <a:pt x="253" y="161"/>
                  </a:lnTo>
                  <a:lnTo>
                    <a:pt x="259" y="144"/>
                  </a:lnTo>
                  <a:lnTo>
                    <a:pt x="260" y="125"/>
                  </a:lnTo>
                  <a:lnTo>
                    <a:pt x="260" y="94"/>
                  </a:lnTo>
                  <a:lnTo>
                    <a:pt x="259" y="76"/>
                  </a:lnTo>
                  <a:lnTo>
                    <a:pt x="253" y="57"/>
                  </a:lnTo>
                  <a:lnTo>
                    <a:pt x="245" y="41"/>
                  </a:lnTo>
                  <a:lnTo>
                    <a:pt x="233" y="27"/>
                  </a:lnTo>
                  <a:lnTo>
                    <a:pt x="226" y="21"/>
                  </a:lnTo>
                  <a:lnTo>
                    <a:pt x="219" y="16"/>
                  </a:lnTo>
                  <a:lnTo>
                    <a:pt x="211" y="11"/>
                  </a:lnTo>
                  <a:lnTo>
                    <a:pt x="203" y="7"/>
                  </a:lnTo>
                  <a:lnTo>
                    <a:pt x="195" y="4"/>
                  </a:lnTo>
                  <a:lnTo>
                    <a:pt x="185" y="2"/>
                  </a:lnTo>
                  <a:lnTo>
                    <a:pt x="176" y="0"/>
                  </a:lnTo>
                  <a:lnTo>
                    <a:pt x="167" y="0"/>
                  </a:lnTo>
                  <a:lnTo>
                    <a:pt x="94" y="0"/>
                  </a:lnTo>
                  <a:lnTo>
                    <a:pt x="76" y="2"/>
                  </a:lnTo>
                  <a:lnTo>
                    <a:pt x="58" y="7"/>
                  </a:lnTo>
                  <a:lnTo>
                    <a:pt x="41" y="16"/>
                  </a:lnTo>
                  <a:lnTo>
                    <a:pt x="28" y="27"/>
                  </a:lnTo>
                  <a:lnTo>
                    <a:pt x="16" y="41"/>
                  </a:lnTo>
                  <a:lnTo>
                    <a:pt x="7" y="57"/>
                  </a:lnTo>
                  <a:lnTo>
                    <a:pt x="2" y="76"/>
                  </a:lnTo>
                  <a:lnTo>
                    <a:pt x="0" y="94"/>
                  </a:lnTo>
                  <a:lnTo>
                    <a:pt x="0" y="125"/>
                  </a:lnTo>
                  <a:lnTo>
                    <a:pt x="2" y="144"/>
                  </a:lnTo>
                  <a:lnTo>
                    <a:pt x="7" y="161"/>
                  </a:lnTo>
                  <a:lnTo>
                    <a:pt x="16" y="177"/>
                  </a:lnTo>
                  <a:lnTo>
                    <a:pt x="28" y="192"/>
                  </a:lnTo>
                  <a:lnTo>
                    <a:pt x="34" y="198"/>
                  </a:lnTo>
                  <a:lnTo>
                    <a:pt x="43" y="203"/>
                  </a:lnTo>
                  <a:lnTo>
                    <a:pt x="51" y="208"/>
                  </a:lnTo>
                  <a:lnTo>
                    <a:pt x="59" y="211"/>
                  </a:lnTo>
                  <a:lnTo>
                    <a:pt x="67" y="215"/>
                  </a:lnTo>
                  <a:lnTo>
                    <a:pt x="76" y="217"/>
                  </a:lnTo>
                  <a:lnTo>
                    <a:pt x="85" y="218"/>
                  </a:lnTo>
                  <a:lnTo>
                    <a:pt x="94" y="218"/>
                  </a:lnTo>
                  <a:lnTo>
                    <a:pt x="167" y="2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8" name="Freeform 24"/>
            <p:cNvSpPr>
              <a:spLocks/>
            </p:cNvSpPr>
            <p:nvPr/>
          </p:nvSpPr>
          <p:spPr bwMode="auto">
            <a:xfrm>
              <a:off x="5178425" y="4191000"/>
              <a:ext cx="144463" cy="111125"/>
            </a:xfrm>
            <a:custGeom>
              <a:avLst/>
              <a:gdLst/>
              <a:ahLst/>
              <a:cxnLst>
                <a:cxn ang="0">
                  <a:pos x="54" y="139"/>
                </a:cxn>
                <a:cxn ang="0">
                  <a:pos x="49" y="139"/>
                </a:cxn>
                <a:cxn ang="0">
                  <a:pos x="44" y="138"/>
                </a:cxn>
                <a:cxn ang="0">
                  <a:pos x="38" y="137"/>
                </a:cxn>
                <a:cxn ang="0">
                  <a:pos x="34" y="135"/>
                </a:cxn>
                <a:cxn ang="0">
                  <a:pos x="29" y="132"/>
                </a:cxn>
                <a:cxn ang="0">
                  <a:pos x="24" y="130"/>
                </a:cxn>
                <a:cxn ang="0">
                  <a:pos x="20" y="127"/>
                </a:cxn>
                <a:cxn ang="0">
                  <a:pos x="16" y="123"/>
                </a:cxn>
                <a:cxn ang="0">
                  <a:pos x="9" y="115"/>
                </a:cxn>
                <a:cxn ang="0">
                  <a:pos x="5" y="106"/>
                </a:cxn>
                <a:cxn ang="0">
                  <a:pos x="1" y="95"/>
                </a:cxn>
                <a:cxn ang="0">
                  <a:pos x="0" y="85"/>
                </a:cxn>
                <a:cxn ang="0">
                  <a:pos x="0" y="54"/>
                </a:cxn>
                <a:cxn ang="0">
                  <a:pos x="1" y="43"/>
                </a:cxn>
                <a:cxn ang="0">
                  <a:pos x="5" y="33"/>
                </a:cxn>
                <a:cxn ang="0">
                  <a:pos x="9" y="24"/>
                </a:cxn>
                <a:cxn ang="0">
                  <a:pos x="16" y="16"/>
                </a:cxn>
                <a:cxn ang="0">
                  <a:pos x="20" y="13"/>
                </a:cxn>
                <a:cxn ang="0">
                  <a:pos x="24" y="9"/>
                </a:cxn>
                <a:cxn ang="0">
                  <a:pos x="29" y="7"/>
                </a:cxn>
                <a:cxn ang="0">
                  <a:pos x="34" y="5"/>
                </a:cxn>
                <a:cxn ang="0">
                  <a:pos x="38" y="2"/>
                </a:cxn>
                <a:cxn ang="0">
                  <a:pos x="44" y="1"/>
                </a:cxn>
                <a:cxn ang="0">
                  <a:pos x="49" y="0"/>
                </a:cxn>
                <a:cxn ang="0">
                  <a:pos x="54" y="0"/>
                </a:cxn>
                <a:cxn ang="0">
                  <a:pos x="127" y="0"/>
                </a:cxn>
                <a:cxn ang="0">
                  <a:pos x="132" y="0"/>
                </a:cxn>
                <a:cxn ang="0">
                  <a:pos x="137" y="1"/>
                </a:cxn>
                <a:cxn ang="0">
                  <a:pos x="142" y="2"/>
                </a:cxn>
                <a:cxn ang="0">
                  <a:pos x="148" y="5"/>
                </a:cxn>
                <a:cxn ang="0">
                  <a:pos x="152" y="7"/>
                </a:cxn>
                <a:cxn ang="0">
                  <a:pos x="157" y="9"/>
                </a:cxn>
                <a:cxn ang="0">
                  <a:pos x="160" y="13"/>
                </a:cxn>
                <a:cxn ang="0">
                  <a:pos x="165" y="16"/>
                </a:cxn>
                <a:cxn ang="0">
                  <a:pos x="172" y="24"/>
                </a:cxn>
                <a:cxn ang="0">
                  <a:pos x="176" y="33"/>
                </a:cxn>
                <a:cxn ang="0">
                  <a:pos x="180" y="43"/>
                </a:cxn>
                <a:cxn ang="0">
                  <a:pos x="181" y="54"/>
                </a:cxn>
                <a:cxn ang="0">
                  <a:pos x="181" y="85"/>
                </a:cxn>
                <a:cxn ang="0">
                  <a:pos x="180" y="95"/>
                </a:cxn>
                <a:cxn ang="0">
                  <a:pos x="176" y="106"/>
                </a:cxn>
                <a:cxn ang="0">
                  <a:pos x="172" y="115"/>
                </a:cxn>
                <a:cxn ang="0">
                  <a:pos x="165" y="123"/>
                </a:cxn>
                <a:cxn ang="0">
                  <a:pos x="157" y="130"/>
                </a:cxn>
                <a:cxn ang="0">
                  <a:pos x="148" y="135"/>
                </a:cxn>
                <a:cxn ang="0">
                  <a:pos x="137" y="138"/>
                </a:cxn>
                <a:cxn ang="0">
                  <a:pos x="127" y="139"/>
                </a:cxn>
                <a:cxn ang="0">
                  <a:pos x="54" y="139"/>
                </a:cxn>
              </a:cxnLst>
              <a:rect l="0" t="0" r="r" b="b"/>
              <a:pathLst>
                <a:path w="181" h="139">
                  <a:moveTo>
                    <a:pt x="54" y="139"/>
                  </a:moveTo>
                  <a:lnTo>
                    <a:pt x="49" y="139"/>
                  </a:lnTo>
                  <a:lnTo>
                    <a:pt x="44" y="138"/>
                  </a:lnTo>
                  <a:lnTo>
                    <a:pt x="38" y="137"/>
                  </a:lnTo>
                  <a:lnTo>
                    <a:pt x="34" y="135"/>
                  </a:lnTo>
                  <a:lnTo>
                    <a:pt x="29" y="132"/>
                  </a:lnTo>
                  <a:lnTo>
                    <a:pt x="24" y="130"/>
                  </a:lnTo>
                  <a:lnTo>
                    <a:pt x="20" y="127"/>
                  </a:lnTo>
                  <a:lnTo>
                    <a:pt x="16" y="123"/>
                  </a:lnTo>
                  <a:lnTo>
                    <a:pt x="9" y="115"/>
                  </a:lnTo>
                  <a:lnTo>
                    <a:pt x="5" y="106"/>
                  </a:lnTo>
                  <a:lnTo>
                    <a:pt x="1" y="95"/>
                  </a:lnTo>
                  <a:lnTo>
                    <a:pt x="0" y="85"/>
                  </a:lnTo>
                  <a:lnTo>
                    <a:pt x="0" y="54"/>
                  </a:lnTo>
                  <a:lnTo>
                    <a:pt x="1" y="43"/>
                  </a:lnTo>
                  <a:lnTo>
                    <a:pt x="5" y="33"/>
                  </a:lnTo>
                  <a:lnTo>
                    <a:pt x="9" y="24"/>
                  </a:lnTo>
                  <a:lnTo>
                    <a:pt x="16" y="16"/>
                  </a:lnTo>
                  <a:lnTo>
                    <a:pt x="20" y="13"/>
                  </a:lnTo>
                  <a:lnTo>
                    <a:pt x="24" y="9"/>
                  </a:lnTo>
                  <a:lnTo>
                    <a:pt x="29" y="7"/>
                  </a:lnTo>
                  <a:lnTo>
                    <a:pt x="34" y="5"/>
                  </a:lnTo>
                  <a:lnTo>
                    <a:pt x="38" y="2"/>
                  </a:lnTo>
                  <a:lnTo>
                    <a:pt x="44" y="1"/>
                  </a:lnTo>
                  <a:lnTo>
                    <a:pt x="49" y="0"/>
                  </a:lnTo>
                  <a:lnTo>
                    <a:pt x="54" y="0"/>
                  </a:lnTo>
                  <a:lnTo>
                    <a:pt x="127" y="0"/>
                  </a:lnTo>
                  <a:lnTo>
                    <a:pt x="132" y="0"/>
                  </a:lnTo>
                  <a:lnTo>
                    <a:pt x="137" y="1"/>
                  </a:lnTo>
                  <a:lnTo>
                    <a:pt x="142" y="2"/>
                  </a:lnTo>
                  <a:lnTo>
                    <a:pt x="148" y="5"/>
                  </a:lnTo>
                  <a:lnTo>
                    <a:pt x="152" y="7"/>
                  </a:lnTo>
                  <a:lnTo>
                    <a:pt x="157" y="9"/>
                  </a:lnTo>
                  <a:lnTo>
                    <a:pt x="160" y="13"/>
                  </a:lnTo>
                  <a:lnTo>
                    <a:pt x="165" y="16"/>
                  </a:lnTo>
                  <a:lnTo>
                    <a:pt x="172" y="24"/>
                  </a:lnTo>
                  <a:lnTo>
                    <a:pt x="176" y="33"/>
                  </a:lnTo>
                  <a:lnTo>
                    <a:pt x="180" y="43"/>
                  </a:lnTo>
                  <a:lnTo>
                    <a:pt x="181" y="54"/>
                  </a:lnTo>
                  <a:lnTo>
                    <a:pt x="181" y="85"/>
                  </a:lnTo>
                  <a:lnTo>
                    <a:pt x="180" y="95"/>
                  </a:lnTo>
                  <a:lnTo>
                    <a:pt x="176" y="106"/>
                  </a:lnTo>
                  <a:lnTo>
                    <a:pt x="172" y="115"/>
                  </a:lnTo>
                  <a:lnTo>
                    <a:pt x="165" y="123"/>
                  </a:lnTo>
                  <a:lnTo>
                    <a:pt x="157" y="130"/>
                  </a:lnTo>
                  <a:lnTo>
                    <a:pt x="148" y="135"/>
                  </a:lnTo>
                  <a:lnTo>
                    <a:pt x="137" y="138"/>
                  </a:lnTo>
                  <a:lnTo>
                    <a:pt x="127" y="139"/>
                  </a:lnTo>
                  <a:lnTo>
                    <a:pt x="54" y="13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9" name="Freeform 25"/>
            <p:cNvSpPr>
              <a:spLocks/>
            </p:cNvSpPr>
            <p:nvPr/>
          </p:nvSpPr>
          <p:spPr bwMode="auto">
            <a:xfrm>
              <a:off x="5116513" y="3948113"/>
              <a:ext cx="100013" cy="146050"/>
            </a:xfrm>
            <a:custGeom>
              <a:avLst/>
              <a:gdLst/>
              <a:ahLst/>
              <a:cxnLst>
                <a:cxn ang="0">
                  <a:pos x="63" y="186"/>
                </a:cxn>
                <a:cxn ang="0">
                  <a:pos x="68" y="186"/>
                </a:cxn>
                <a:cxn ang="0">
                  <a:pos x="72" y="185"/>
                </a:cxn>
                <a:cxn ang="0">
                  <a:pos x="77" y="184"/>
                </a:cxn>
                <a:cxn ang="0">
                  <a:pos x="82" y="181"/>
                </a:cxn>
                <a:cxn ang="0">
                  <a:pos x="86" y="179"/>
                </a:cxn>
                <a:cxn ang="0">
                  <a:pos x="91" y="177"/>
                </a:cxn>
                <a:cxn ang="0">
                  <a:pos x="96" y="173"/>
                </a:cxn>
                <a:cxn ang="0">
                  <a:pos x="99" y="170"/>
                </a:cxn>
                <a:cxn ang="0">
                  <a:pos x="110" y="155"/>
                </a:cxn>
                <a:cxn ang="0">
                  <a:pos x="120" y="136"/>
                </a:cxn>
                <a:cxn ang="0">
                  <a:pos x="124" y="116"/>
                </a:cxn>
                <a:cxn ang="0">
                  <a:pos x="127" y="94"/>
                </a:cxn>
                <a:cxn ang="0">
                  <a:pos x="124" y="71"/>
                </a:cxn>
                <a:cxn ang="0">
                  <a:pos x="120" y="50"/>
                </a:cxn>
                <a:cxn ang="0">
                  <a:pos x="110" y="32"/>
                </a:cxn>
                <a:cxn ang="0">
                  <a:pos x="99" y="17"/>
                </a:cxn>
                <a:cxn ang="0">
                  <a:pos x="96" y="13"/>
                </a:cxn>
                <a:cxn ang="0">
                  <a:pos x="91" y="10"/>
                </a:cxn>
                <a:cxn ang="0">
                  <a:pos x="86" y="7"/>
                </a:cxn>
                <a:cxn ang="0">
                  <a:pos x="82" y="5"/>
                </a:cxn>
                <a:cxn ang="0">
                  <a:pos x="77" y="3"/>
                </a:cxn>
                <a:cxn ang="0">
                  <a:pos x="72" y="2"/>
                </a:cxn>
                <a:cxn ang="0">
                  <a:pos x="68" y="0"/>
                </a:cxn>
                <a:cxn ang="0">
                  <a:pos x="63" y="0"/>
                </a:cxn>
                <a:cxn ang="0">
                  <a:pos x="51" y="3"/>
                </a:cxn>
                <a:cxn ang="0">
                  <a:pos x="38" y="7"/>
                </a:cxn>
                <a:cxn ang="0">
                  <a:pos x="28" y="17"/>
                </a:cxn>
                <a:cxn ang="0">
                  <a:pos x="18" y="28"/>
                </a:cxn>
                <a:cxn ang="0">
                  <a:pos x="10" y="42"/>
                </a:cxn>
                <a:cxn ang="0">
                  <a:pos x="5" y="57"/>
                </a:cxn>
                <a:cxn ang="0">
                  <a:pos x="1" y="75"/>
                </a:cxn>
                <a:cxn ang="0">
                  <a:pos x="0" y="94"/>
                </a:cxn>
                <a:cxn ang="0">
                  <a:pos x="1" y="116"/>
                </a:cxn>
                <a:cxn ang="0">
                  <a:pos x="7" y="136"/>
                </a:cxn>
                <a:cxn ang="0">
                  <a:pos x="15" y="155"/>
                </a:cxn>
                <a:cxn ang="0">
                  <a:pos x="26" y="170"/>
                </a:cxn>
                <a:cxn ang="0">
                  <a:pos x="30" y="173"/>
                </a:cxn>
                <a:cxn ang="0">
                  <a:pos x="34" y="177"/>
                </a:cxn>
                <a:cxn ang="0">
                  <a:pos x="39" y="179"/>
                </a:cxn>
                <a:cxn ang="0">
                  <a:pos x="44" y="181"/>
                </a:cxn>
                <a:cxn ang="0">
                  <a:pos x="48" y="184"/>
                </a:cxn>
                <a:cxn ang="0">
                  <a:pos x="53" y="185"/>
                </a:cxn>
                <a:cxn ang="0">
                  <a:pos x="59" y="186"/>
                </a:cxn>
                <a:cxn ang="0">
                  <a:pos x="63" y="186"/>
                </a:cxn>
              </a:cxnLst>
              <a:rect l="0" t="0" r="r" b="b"/>
              <a:pathLst>
                <a:path w="127" h="186">
                  <a:moveTo>
                    <a:pt x="63" y="186"/>
                  </a:moveTo>
                  <a:lnTo>
                    <a:pt x="68" y="186"/>
                  </a:lnTo>
                  <a:lnTo>
                    <a:pt x="72" y="185"/>
                  </a:lnTo>
                  <a:lnTo>
                    <a:pt x="77" y="184"/>
                  </a:lnTo>
                  <a:lnTo>
                    <a:pt x="82" y="181"/>
                  </a:lnTo>
                  <a:lnTo>
                    <a:pt x="86" y="179"/>
                  </a:lnTo>
                  <a:lnTo>
                    <a:pt x="91" y="177"/>
                  </a:lnTo>
                  <a:lnTo>
                    <a:pt x="96" y="173"/>
                  </a:lnTo>
                  <a:lnTo>
                    <a:pt x="99" y="170"/>
                  </a:lnTo>
                  <a:lnTo>
                    <a:pt x="110" y="155"/>
                  </a:lnTo>
                  <a:lnTo>
                    <a:pt x="120" y="136"/>
                  </a:lnTo>
                  <a:lnTo>
                    <a:pt x="124" y="116"/>
                  </a:lnTo>
                  <a:lnTo>
                    <a:pt x="127" y="94"/>
                  </a:lnTo>
                  <a:lnTo>
                    <a:pt x="124" y="71"/>
                  </a:lnTo>
                  <a:lnTo>
                    <a:pt x="120" y="50"/>
                  </a:lnTo>
                  <a:lnTo>
                    <a:pt x="110" y="32"/>
                  </a:lnTo>
                  <a:lnTo>
                    <a:pt x="99" y="17"/>
                  </a:lnTo>
                  <a:lnTo>
                    <a:pt x="96" y="13"/>
                  </a:lnTo>
                  <a:lnTo>
                    <a:pt x="91" y="10"/>
                  </a:lnTo>
                  <a:lnTo>
                    <a:pt x="86" y="7"/>
                  </a:lnTo>
                  <a:lnTo>
                    <a:pt x="82" y="5"/>
                  </a:lnTo>
                  <a:lnTo>
                    <a:pt x="77" y="3"/>
                  </a:lnTo>
                  <a:lnTo>
                    <a:pt x="72" y="2"/>
                  </a:lnTo>
                  <a:lnTo>
                    <a:pt x="68" y="0"/>
                  </a:lnTo>
                  <a:lnTo>
                    <a:pt x="63" y="0"/>
                  </a:lnTo>
                  <a:lnTo>
                    <a:pt x="51" y="3"/>
                  </a:lnTo>
                  <a:lnTo>
                    <a:pt x="38" y="7"/>
                  </a:lnTo>
                  <a:lnTo>
                    <a:pt x="28" y="17"/>
                  </a:lnTo>
                  <a:lnTo>
                    <a:pt x="18" y="28"/>
                  </a:lnTo>
                  <a:lnTo>
                    <a:pt x="10" y="42"/>
                  </a:lnTo>
                  <a:lnTo>
                    <a:pt x="5" y="57"/>
                  </a:lnTo>
                  <a:lnTo>
                    <a:pt x="1" y="75"/>
                  </a:lnTo>
                  <a:lnTo>
                    <a:pt x="0" y="94"/>
                  </a:lnTo>
                  <a:lnTo>
                    <a:pt x="1" y="116"/>
                  </a:lnTo>
                  <a:lnTo>
                    <a:pt x="7" y="136"/>
                  </a:lnTo>
                  <a:lnTo>
                    <a:pt x="15" y="155"/>
                  </a:lnTo>
                  <a:lnTo>
                    <a:pt x="26" y="170"/>
                  </a:lnTo>
                  <a:lnTo>
                    <a:pt x="30" y="173"/>
                  </a:lnTo>
                  <a:lnTo>
                    <a:pt x="34" y="177"/>
                  </a:lnTo>
                  <a:lnTo>
                    <a:pt x="39" y="179"/>
                  </a:lnTo>
                  <a:lnTo>
                    <a:pt x="44" y="181"/>
                  </a:lnTo>
                  <a:lnTo>
                    <a:pt x="48" y="184"/>
                  </a:lnTo>
                  <a:lnTo>
                    <a:pt x="53" y="185"/>
                  </a:lnTo>
                  <a:lnTo>
                    <a:pt x="59" y="186"/>
                  </a:lnTo>
                  <a:lnTo>
                    <a:pt x="63" y="1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0" name="Freeform 26"/>
            <p:cNvSpPr>
              <a:spLocks/>
            </p:cNvSpPr>
            <p:nvPr/>
          </p:nvSpPr>
          <p:spPr bwMode="auto">
            <a:xfrm>
              <a:off x="5148263" y="3979863"/>
              <a:ext cx="36513" cy="82550"/>
            </a:xfrm>
            <a:custGeom>
              <a:avLst/>
              <a:gdLst/>
              <a:ahLst/>
              <a:cxnLst>
                <a:cxn ang="0">
                  <a:pos x="0" y="53"/>
                </a:cxn>
                <a:cxn ang="0">
                  <a:pos x="1" y="35"/>
                </a:cxn>
                <a:cxn ang="0">
                  <a:pos x="5" y="22"/>
                </a:cxn>
                <a:cxn ang="0">
                  <a:pos x="10" y="11"/>
                </a:cxn>
                <a:cxn ang="0">
                  <a:pos x="16" y="4"/>
                </a:cxn>
                <a:cxn ang="0">
                  <a:pos x="17" y="3"/>
                </a:cxn>
                <a:cxn ang="0">
                  <a:pos x="20" y="1"/>
                </a:cxn>
                <a:cxn ang="0">
                  <a:pos x="22" y="0"/>
                </a:cxn>
                <a:cxn ang="0">
                  <a:pos x="24" y="0"/>
                </a:cxn>
                <a:cxn ang="0">
                  <a:pos x="27" y="0"/>
                </a:cxn>
                <a:cxn ang="0">
                  <a:pos x="29" y="1"/>
                </a:cxn>
                <a:cxn ang="0">
                  <a:pos x="30" y="3"/>
                </a:cxn>
                <a:cxn ang="0">
                  <a:pos x="32" y="4"/>
                </a:cxn>
                <a:cxn ang="0">
                  <a:pos x="38" y="11"/>
                </a:cxn>
                <a:cxn ang="0">
                  <a:pos x="43" y="22"/>
                </a:cxn>
                <a:cxn ang="0">
                  <a:pos x="46" y="35"/>
                </a:cxn>
                <a:cxn ang="0">
                  <a:pos x="47" y="53"/>
                </a:cxn>
                <a:cxn ang="0">
                  <a:pos x="45" y="73"/>
                </a:cxn>
                <a:cxn ang="0">
                  <a:pos x="39" y="91"/>
                </a:cxn>
                <a:cxn ang="0">
                  <a:pos x="32" y="101"/>
                </a:cxn>
                <a:cxn ang="0">
                  <a:pos x="24" y="105"/>
                </a:cxn>
                <a:cxn ang="0">
                  <a:pos x="22" y="105"/>
                </a:cxn>
                <a:cxn ang="0">
                  <a:pos x="20" y="103"/>
                </a:cxn>
                <a:cxn ang="0">
                  <a:pos x="17" y="101"/>
                </a:cxn>
                <a:cxn ang="0">
                  <a:pos x="16" y="100"/>
                </a:cxn>
                <a:cxn ang="0">
                  <a:pos x="10" y="93"/>
                </a:cxn>
                <a:cxn ang="0">
                  <a:pos x="5" y="83"/>
                </a:cxn>
                <a:cxn ang="0">
                  <a:pos x="1" y="69"/>
                </a:cxn>
                <a:cxn ang="0">
                  <a:pos x="0" y="53"/>
                </a:cxn>
              </a:cxnLst>
              <a:rect l="0" t="0" r="r" b="b"/>
              <a:pathLst>
                <a:path w="47" h="105">
                  <a:moveTo>
                    <a:pt x="0" y="53"/>
                  </a:moveTo>
                  <a:lnTo>
                    <a:pt x="1" y="35"/>
                  </a:lnTo>
                  <a:lnTo>
                    <a:pt x="5" y="22"/>
                  </a:lnTo>
                  <a:lnTo>
                    <a:pt x="10" y="11"/>
                  </a:lnTo>
                  <a:lnTo>
                    <a:pt x="16" y="4"/>
                  </a:lnTo>
                  <a:lnTo>
                    <a:pt x="17" y="3"/>
                  </a:lnTo>
                  <a:lnTo>
                    <a:pt x="20" y="1"/>
                  </a:lnTo>
                  <a:lnTo>
                    <a:pt x="22" y="0"/>
                  </a:lnTo>
                  <a:lnTo>
                    <a:pt x="24" y="0"/>
                  </a:lnTo>
                  <a:lnTo>
                    <a:pt x="27" y="0"/>
                  </a:lnTo>
                  <a:lnTo>
                    <a:pt x="29" y="1"/>
                  </a:lnTo>
                  <a:lnTo>
                    <a:pt x="30" y="3"/>
                  </a:lnTo>
                  <a:lnTo>
                    <a:pt x="32" y="4"/>
                  </a:lnTo>
                  <a:lnTo>
                    <a:pt x="38" y="11"/>
                  </a:lnTo>
                  <a:lnTo>
                    <a:pt x="43" y="22"/>
                  </a:lnTo>
                  <a:lnTo>
                    <a:pt x="46" y="35"/>
                  </a:lnTo>
                  <a:lnTo>
                    <a:pt x="47" y="53"/>
                  </a:lnTo>
                  <a:lnTo>
                    <a:pt x="45" y="73"/>
                  </a:lnTo>
                  <a:lnTo>
                    <a:pt x="39" y="91"/>
                  </a:lnTo>
                  <a:lnTo>
                    <a:pt x="32" y="101"/>
                  </a:lnTo>
                  <a:lnTo>
                    <a:pt x="24" y="105"/>
                  </a:lnTo>
                  <a:lnTo>
                    <a:pt x="22" y="105"/>
                  </a:lnTo>
                  <a:lnTo>
                    <a:pt x="20" y="103"/>
                  </a:lnTo>
                  <a:lnTo>
                    <a:pt x="17" y="101"/>
                  </a:lnTo>
                  <a:lnTo>
                    <a:pt x="16" y="100"/>
                  </a:lnTo>
                  <a:lnTo>
                    <a:pt x="10" y="93"/>
                  </a:lnTo>
                  <a:lnTo>
                    <a:pt x="5" y="83"/>
                  </a:lnTo>
                  <a:lnTo>
                    <a:pt x="1" y="69"/>
                  </a:lnTo>
                  <a:lnTo>
                    <a:pt x="0" y="5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1" name="Freeform 27"/>
            <p:cNvSpPr>
              <a:spLocks/>
            </p:cNvSpPr>
            <p:nvPr/>
          </p:nvSpPr>
          <p:spPr bwMode="auto">
            <a:xfrm>
              <a:off x="4433888" y="3929063"/>
              <a:ext cx="55563" cy="57150"/>
            </a:xfrm>
            <a:custGeom>
              <a:avLst/>
              <a:gdLst/>
              <a:ahLst/>
              <a:cxnLst>
                <a:cxn ang="0">
                  <a:pos x="35" y="72"/>
                </a:cxn>
                <a:cxn ang="0">
                  <a:pos x="42" y="71"/>
                </a:cxn>
                <a:cxn ang="0">
                  <a:pos x="49" y="70"/>
                </a:cxn>
                <a:cxn ang="0">
                  <a:pos x="55" y="66"/>
                </a:cxn>
                <a:cxn ang="0">
                  <a:pos x="60" y="61"/>
                </a:cxn>
                <a:cxn ang="0">
                  <a:pos x="65" y="56"/>
                </a:cxn>
                <a:cxn ang="0">
                  <a:pos x="68" y="50"/>
                </a:cxn>
                <a:cxn ang="0">
                  <a:pos x="70" y="43"/>
                </a:cxn>
                <a:cxn ang="0">
                  <a:pos x="71" y="36"/>
                </a:cxn>
                <a:cxn ang="0">
                  <a:pos x="70" y="29"/>
                </a:cxn>
                <a:cxn ang="0">
                  <a:pos x="68" y="22"/>
                </a:cxn>
                <a:cxn ang="0">
                  <a:pos x="65" y="17"/>
                </a:cxn>
                <a:cxn ang="0">
                  <a:pos x="60" y="11"/>
                </a:cxn>
                <a:cxn ang="0">
                  <a:pos x="55" y="6"/>
                </a:cxn>
                <a:cxn ang="0">
                  <a:pos x="49" y="3"/>
                </a:cxn>
                <a:cxn ang="0">
                  <a:pos x="42" y="2"/>
                </a:cxn>
                <a:cxn ang="0">
                  <a:pos x="35" y="0"/>
                </a:cxn>
                <a:cxn ang="0">
                  <a:pos x="28" y="2"/>
                </a:cxn>
                <a:cxn ang="0">
                  <a:pos x="21" y="3"/>
                </a:cxn>
                <a:cxn ang="0">
                  <a:pos x="15" y="6"/>
                </a:cxn>
                <a:cxn ang="0">
                  <a:pos x="11" y="11"/>
                </a:cxn>
                <a:cxn ang="0">
                  <a:pos x="6" y="17"/>
                </a:cxn>
                <a:cxn ang="0">
                  <a:pos x="3" y="22"/>
                </a:cxn>
                <a:cxn ang="0">
                  <a:pos x="2" y="29"/>
                </a:cxn>
                <a:cxn ang="0">
                  <a:pos x="0" y="36"/>
                </a:cxn>
                <a:cxn ang="0">
                  <a:pos x="2" y="43"/>
                </a:cxn>
                <a:cxn ang="0">
                  <a:pos x="3" y="50"/>
                </a:cxn>
                <a:cxn ang="0">
                  <a:pos x="6" y="56"/>
                </a:cxn>
                <a:cxn ang="0">
                  <a:pos x="11" y="61"/>
                </a:cxn>
                <a:cxn ang="0">
                  <a:pos x="15" y="66"/>
                </a:cxn>
                <a:cxn ang="0">
                  <a:pos x="21" y="70"/>
                </a:cxn>
                <a:cxn ang="0">
                  <a:pos x="28" y="71"/>
                </a:cxn>
                <a:cxn ang="0">
                  <a:pos x="35" y="72"/>
                </a:cxn>
              </a:cxnLst>
              <a:rect l="0" t="0" r="r" b="b"/>
              <a:pathLst>
                <a:path w="71" h="72">
                  <a:moveTo>
                    <a:pt x="35" y="72"/>
                  </a:moveTo>
                  <a:lnTo>
                    <a:pt x="42" y="71"/>
                  </a:lnTo>
                  <a:lnTo>
                    <a:pt x="49" y="70"/>
                  </a:lnTo>
                  <a:lnTo>
                    <a:pt x="55" y="66"/>
                  </a:lnTo>
                  <a:lnTo>
                    <a:pt x="60" y="61"/>
                  </a:lnTo>
                  <a:lnTo>
                    <a:pt x="65" y="56"/>
                  </a:lnTo>
                  <a:lnTo>
                    <a:pt x="68" y="50"/>
                  </a:lnTo>
                  <a:lnTo>
                    <a:pt x="70" y="43"/>
                  </a:lnTo>
                  <a:lnTo>
                    <a:pt x="71" y="36"/>
                  </a:lnTo>
                  <a:lnTo>
                    <a:pt x="70" y="29"/>
                  </a:lnTo>
                  <a:lnTo>
                    <a:pt x="68" y="22"/>
                  </a:lnTo>
                  <a:lnTo>
                    <a:pt x="65" y="17"/>
                  </a:lnTo>
                  <a:lnTo>
                    <a:pt x="60" y="11"/>
                  </a:lnTo>
                  <a:lnTo>
                    <a:pt x="55" y="6"/>
                  </a:lnTo>
                  <a:lnTo>
                    <a:pt x="49" y="3"/>
                  </a:lnTo>
                  <a:lnTo>
                    <a:pt x="42" y="2"/>
                  </a:lnTo>
                  <a:lnTo>
                    <a:pt x="35" y="0"/>
                  </a:lnTo>
                  <a:lnTo>
                    <a:pt x="28" y="2"/>
                  </a:lnTo>
                  <a:lnTo>
                    <a:pt x="21" y="3"/>
                  </a:lnTo>
                  <a:lnTo>
                    <a:pt x="15" y="6"/>
                  </a:lnTo>
                  <a:lnTo>
                    <a:pt x="11" y="11"/>
                  </a:lnTo>
                  <a:lnTo>
                    <a:pt x="6" y="17"/>
                  </a:lnTo>
                  <a:lnTo>
                    <a:pt x="3" y="22"/>
                  </a:lnTo>
                  <a:lnTo>
                    <a:pt x="2" y="29"/>
                  </a:lnTo>
                  <a:lnTo>
                    <a:pt x="0" y="36"/>
                  </a:lnTo>
                  <a:lnTo>
                    <a:pt x="2" y="43"/>
                  </a:lnTo>
                  <a:lnTo>
                    <a:pt x="3" y="50"/>
                  </a:lnTo>
                  <a:lnTo>
                    <a:pt x="6" y="56"/>
                  </a:lnTo>
                  <a:lnTo>
                    <a:pt x="11" y="61"/>
                  </a:lnTo>
                  <a:lnTo>
                    <a:pt x="15" y="66"/>
                  </a:lnTo>
                  <a:lnTo>
                    <a:pt x="21" y="70"/>
                  </a:lnTo>
                  <a:lnTo>
                    <a:pt x="28" y="71"/>
                  </a:lnTo>
                  <a:lnTo>
                    <a:pt x="35" y="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2" name="Rectangle 28"/>
            <p:cNvSpPr>
              <a:spLocks noChangeArrowheads="1"/>
            </p:cNvSpPr>
            <p:nvPr/>
          </p:nvSpPr>
          <p:spPr bwMode="auto">
            <a:xfrm>
              <a:off x="4295775" y="3694113"/>
              <a:ext cx="201613" cy="1857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3" name="Rectangle 29"/>
            <p:cNvSpPr>
              <a:spLocks noChangeArrowheads="1"/>
            </p:cNvSpPr>
            <p:nvPr/>
          </p:nvSpPr>
          <p:spPr bwMode="auto">
            <a:xfrm>
              <a:off x="4327525" y="3725863"/>
              <a:ext cx="138113" cy="120650"/>
            </a:xfrm>
            <a:prstGeom prst="rect">
              <a:avLst/>
            </a:prstGeom>
            <a:solidFill>
              <a:srgbClr val="44C6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4" name="Rectangle 30"/>
            <p:cNvSpPr>
              <a:spLocks noChangeArrowheads="1"/>
            </p:cNvSpPr>
            <p:nvPr/>
          </p:nvSpPr>
          <p:spPr bwMode="auto">
            <a:xfrm>
              <a:off x="3794125" y="4237038"/>
              <a:ext cx="762000" cy="1031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5" name="Rectangle 31"/>
            <p:cNvSpPr>
              <a:spLocks noChangeArrowheads="1"/>
            </p:cNvSpPr>
            <p:nvPr/>
          </p:nvSpPr>
          <p:spPr bwMode="auto">
            <a:xfrm>
              <a:off x="3825875" y="4268788"/>
              <a:ext cx="700088" cy="39688"/>
            </a:xfrm>
            <a:prstGeom prst="rect">
              <a:avLst/>
            </a:prstGeom>
            <a:solidFill>
              <a:srgbClr val="3F3F3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6" name="Rectangle 32"/>
            <p:cNvSpPr>
              <a:spLocks noChangeArrowheads="1"/>
            </p:cNvSpPr>
            <p:nvPr/>
          </p:nvSpPr>
          <p:spPr bwMode="auto">
            <a:xfrm>
              <a:off x="3862388" y="4310063"/>
              <a:ext cx="125413" cy="1619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7" name="Rectangle 33"/>
            <p:cNvSpPr>
              <a:spLocks noChangeArrowheads="1"/>
            </p:cNvSpPr>
            <p:nvPr/>
          </p:nvSpPr>
          <p:spPr bwMode="auto">
            <a:xfrm>
              <a:off x="3895725" y="4341813"/>
              <a:ext cx="61913" cy="98425"/>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8" name="Freeform 34"/>
            <p:cNvSpPr>
              <a:spLocks/>
            </p:cNvSpPr>
            <p:nvPr/>
          </p:nvSpPr>
          <p:spPr bwMode="auto">
            <a:xfrm>
              <a:off x="4699000" y="3657600"/>
              <a:ext cx="174625" cy="233363"/>
            </a:xfrm>
            <a:custGeom>
              <a:avLst/>
              <a:gdLst/>
              <a:ahLst/>
              <a:cxnLst>
                <a:cxn ang="0">
                  <a:pos x="179" y="0"/>
                </a:cxn>
                <a:cxn ang="0">
                  <a:pos x="178" y="4"/>
                </a:cxn>
                <a:cxn ang="0">
                  <a:pos x="177" y="13"/>
                </a:cxn>
                <a:cxn ang="0">
                  <a:pos x="174" y="25"/>
                </a:cxn>
                <a:cxn ang="0">
                  <a:pos x="168" y="40"/>
                </a:cxn>
                <a:cxn ang="0">
                  <a:pos x="159" y="57"/>
                </a:cxn>
                <a:cxn ang="0">
                  <a:pos x="145" y="74"/>
                </a:cxn>
                <a:cxn ang="0">
                  <a:pos x="126" y="91"/>
                </a:cxn>
                <a:cxn ang="0">
                  <a:pos x="101" y="107"/>
                </a:cxn>
                <a:cxn ang="0">
                  <a:pos x="0" y="107"/>
                </a:cxn>
                <a:cxn ang="0">
                  <a:pos x="0" y="148"/>
                </a:cxn>
                <a:cxn ang="0">
                  <a:pos x="93" y="148"/>
                </a:cxn>
                <a:cxn ang="0">
                  <a:pos x="101" y="177"/>
                </a:cxn>
                <a:cxn ang="0">
                  <a:pos x="107" y="211"/>
                </a:cxn>
                <a:cxn ang="0">
                  <a:pos x="108" y="246"/>
                </a:cxn>
                <a:cxn ang="0">
                  <a:pos x="100" y="276"/>
                </a:cxn>
                <a:cxn ang="0">
                  <a:pos x="134" y="295"/>
                </a:cxn>
                <a:cxn ang="0">
                  <a:pos x="147" y="254"/>
                </a:cxn>
                <a:cxn ang="0">
                  <a:pos x="147" y="209"/>
                </a:cxn>
                <a:cxn ang="0">
                  <a:pos x="140" y="168"/>
                </a:cxn>
                <a:cxn ang="0">
                  <a:pos x="131" y="137"/>
                </a:cxn>
                <a:cxn ang="0">
                  <a:pos x="160" y="117"/>
                </a:cxn>
                <a:cxn ang="0">
                  <a:pos x="182" y="95"/>
                </a:cxn>
                <a:cxn ang="0">
                  <a:pos x="197" y="72"/>
                </a:cxn>
                <a:cxn ang="0">
                  <a:pos x="207" y="51"/>
                </a:cxn>
                <a:cxn ang="0">
                  <a:pos x="214" y="31"/>
                </a:cxn>
                <a:cxn ang="0">
                  <a:pos x="217" y="16"/>
                </a:cxn>
                <a:cxn ang="0">
                  <a:pos x="219" y="5"/>
                </a:cxn>
                <a:cxn ang="0">
                  <a:pos x="219" y="0"/>
                </a:cxn>
                <a:cxn ang="0">
                  <a:pos x="179" y="0"/>
                </a:cxn>
                <a:cxn ang="0">
                  <a:pos x="179" y="0"/>
                </a:cxn>
              </a:cxnLst>
              <a:rect l="0" t="0" r="r" b="b"/>
              <a:pathLst>
                <a:path w="219" h="295">
                  <a:moveTo>
                    <a:pt x="179" y="0"/>
                  </a:moveTo>
                  <a:lnTo>
                    <a:pt x="178" y="4"/>
                  </a:lnTo>
                  <a:lnTo>
                    <a:pt x="177" y="13"/>
                  </a:lnTo>
                  <a:lnTo>
                    <a:pt x="174" y="25"/>
                  </a:lnTo>
                  <a:lnTo>
                    <a:pt x="168" y="40"/>
                  </a:lnTo>
                  <a:lnTo>
                    <a:pt x="159" y="57"/>
                  </a:lnTo>
                  <a:lnTo>
                    <a:pt x="145" y="74"/>
                  </a:lnTo>
                  <a:lnTo>
                    <a:pt x="126" y="91"/>
                  </a:lnTo>
                  <a:lnTo>
                    <a:pt x="101" y="107"/>
                  </a:lnTo>
                  <a:lnTo>
                    <a:pt x="0" y="107"/>
                  </a:lnTo>
                  <a:lnTo>
                    <a:pt x="0" y="148"/>
                  </a:lnTo>
                  <a:lnTo>
                    <a:pt x="93" y="148"/>
                  </a:lnTo>
                  <a:lnTo>
                    <a:pt x="101" y="177"/>
                  </a:lnTo>
                  <a:lnTo>
                    <a:pt x="107" y="211"/>
                  </a:lnTo>
                  <a:lnTo>
                    <a:pt x="108" y="246"/>
                  </a:lnTo>
                  <a:lnTo>
                    <a:pt x="100" y="276"/>
                  </a:lnTo>
                  <a:lnTo>
                    <a:pt x="134" y="295"/>
                  </a:lnTo>
                  <a:lnTo>
                    <a:pt x="147" y="254"/>
                  </a:lnTo>
                  <a:lnTo>
                    <a:pt x="147" y="209"/>
                  </a:lnTo>
                  <a:lnTo>
                    <a:pt x="140" y="168"/>
                  </a:lnTo>
                  <a:lnTo>
                    <a:pt x="131" y="137"/>
                  </a:lnTo>
                  <a:lnTo>
                    <a:pt x="160" y="117"/>
                  </a:lnTo>
                  <a:lnTo>
                    <a:pt x="182" y="95"/>
                  </a:lnTo>
                  <a:lnTo>
                    <a:pt x="197" y="72"/>
                  </a:lnTo>
                  <a:lnTo>
                    <a:pt x="207" y="51"/>
                  </a:lnTo>
                  <a:lnTo>
                    <a:pt x="214" y="31"/>
                  </a:lnTo>
                  <a:lnTo>
                    <a:pt x="217" y="16"/>
                  </a:lnTo>
                  <a:lnTo>
                    <a:pt x="219" y="5"/>
                  </a:lnTo>
                  <a:lnTo>
                    <a:pt x="219" y="0"/>
                  </a:lnTo>
                  <a:lnTo>
                    <a:pt x="179" y="0"/>
                  </a:lnTo>
                  <a:lnTo>
                    <a:pt x="17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9" name="Freeform 35"/>
            <p:cNvSpPr>
              <a:spLocks/>
            </p:cNvSpPr>
            <p:nvPr/>
          </p:nvSpPr>
          <p:spPr bwMode="auto">
            <a:xfrm>
              <a:off x="4913313" y="3657600"/>
              <a:ext cx="174625" cy="233363"/>
            </a:xfrm>
            <a:custGeom>
              <a:avLst/>
              <a:gdLst/>
              <a:ahLst/>
              <a:cxnLst>
                <a:cxn ang="0">
                  <a:pos x="220" y="148"/>
                </a:cxn>
                <a:cxn ang="0">
                  <a:pos x="220" y="107"/>
                </a:cxn>
                <a:cxn ang="0">
                  <a:pos x="118" y="107"/>
                </a:cxn>
                <a:cxn ang="0">
                  <a:pos x="92" y="91"/>
                </a:cxn>
                <a:cxn ang="0">
                  <a:pos x="74" y="74"/>
                </a:cxn>
                <a:cxn ang="0">
                  <a:pos x="60" y="57"/>
                </a:cxn>
                <a:cxn ang="0">
                  <a:pos x="51" y="40"/>
                </a:cxn>
                <a:cxn ang="0">
                  <a:pos x="45" y="25"/>
                </a:cxn>
                <a:cxn ang="0">
                  <a:pos x="42" y="13"/>
                </a:cxn>
                <a:cxn ang="0">
                  <a:pos x="41" y="4"/>
                </a:cxn>
                <a:cxn ang="0">
                  <a:pos x="41" y="0"/>
                </a:cxn>
                <a:cxn ang="0">
                  <a:pos x="0" y="0"/>
                </a:cxn>
                <a:cxn ang="0">
                  <a:pos x="0" y="5"/>
                </a:cxn>
                <a:cxn ang="0">
                  <a:pos x="1" y="16"/>
                </a:cxn>
                <a:cxn ang="0">
                  <a:pos x="5" y="31"/>
                </a:cxn>
                <a:cxn ang="0">
                  <a:pos x="12" y="51"/>
                </a:cxn>
                <a:cxn ang="0">
                  <a:pos x="22" y="72"/>
                </a:cxn>
                <a:cxn ang="0">
                  <a:pos x="37" y="95"/>
                </a:cxn>
                <a:cxn ang="0">
                  <a:pos x="59" y="117"/>
                </a:cxn>
                <a:cxn ang="0">
                  <a:pos x="88" y="137"/>
                </a:cxn>
                <a:cxn ang="0">
                  <a:pos x="80" y="168"/>
                </a:cxn>
                <a:cxn ang="0">
                  <a:pos x="73" y="209"/>
                </a:cxn>
                <a:cxn ang="0">
                  <a:pos x="73" y="254"/>
                </a:cxn>
                <a:cxn ang="0">
                  <a:pos x="85" y="295"/>
                </a:cxn>
                <a:cxn ang="0">
                  <a:pos x="120" y="276"/>
                </a:cxn>
                <a:cxn ang="0">
                  <a:pos x="112" y="246"/>
                </a:cxn>
                <a:cxn ang="0">
                  <a:pos x="112" y="211"/>
                </a:cxn>
                <a:cxn ang="0">
                  <a:pos x="119" y="177"/>
                </a:cxn>
                <a:cxn ang="0">
                  <a:pos x="127" y="148"/>
                </a:cxn>
                <a:cxn ang="0">
                  <a:pos x="220" y="148"/>
                </a:cxn>
              </a:cxnLst>
              <a:rect l="0" t="0" r="r" b="b"/>
              <a:pathLst>
                <a:path w="220" h="295">
                  <a:moveTo>
                    <a:pt x="220" y="148"/>
                  </a:moveTo>
                  <a:lnTo>
                    <a:pt x="220" y="107"/>
                  </a:lnTo>
                  <a:lnTo>
                    <a:pt x="118" y="107"/>
                  </a:lnTo>
                  <a:lnTo>
                    <a:pt x="92" y="91"/>
                  </a:lnTo>
                  <a:lnTo>
                    <a:pt x="74" y="74"/>
                  </a:lnTo>
                  <a:lnTo>
                    <a:pt x="60" y="57"/>
                  </a:lnTo>
                  <a:lnTo>
                    <a:pt x="51" y="40"/>
                  </a:lnTo>
                  <a:lnTo>
                    <a:pt x="45" y="25"/>
                  </a:lnTo>
                  <a:lnTo>
                    <a:pt x="42" y="13"/>
                  </a:lnTo>
                  <a:lnTo>
                    <a:pt x="41" y="4"/>
                  </a:lnTo>
                  <a:lnTo>
                    <a:pt x="41" y="0"/>
                  </a:lnTo>
                  <a:lnTo>
                    <a:pt x="0" y="0"/>
                  </a:lnTo>
                  <a:lnTo>
                    <a:pt x="0" y="5"/>
                  </a:lnTo>
                  <a:lnTo>
                    <a:pt x="1" y="16"/>
                  </a:lnTo>
                  <a:lnTo>
                    <a:pt x="5" y="31"/>
                  </a:lnTo>
                  <a:lnTo>
                    <a:pt x="12" y="51"/>
                  </a:lnTo>
                  <a:lnTo>
                    <a:pt x="22" y="72"/>
                  </a:lnTo>
                  <a:lnTo>
                    <a:pt x="37" y="95"/>
                  </a:lnTo>
                  <a:lnTo>
                    <a:pt x="59" y="117"/>
                  </a:lnTo>
                  <a:lnTo>
                    <a:pt x="88" y="137"/>
                  </a:lnTo>
                  <a:lnTo>
                    <a:pt x="80" y="168"/>
                  </a:lnTo>
                  <a:lnTo>
                    <a:pt x="73" y="209"/>
                  </a:lnTo>
                  <a:lnTo>
                    <a:pt x="73" y="254"/>
                  </a:lnTo>
                  <a:lnTo>
                    <a:pt x="85" y="295"/>
                  </a:lnTo>
                  <a:lnTo>
                    <a:pt x="120" y="276"/>
                  </a:lnTo>
                  <a:lnTo>
                    <a:pt x="112" y="246"/>
                  </a:lnTo>
                  <a:lnTo>
                    <a:pt x="112" y="211"/>
                  </a:lnTo>
                  <a:lnTo>
                    <a:pt x="119" y="177"/>
                  </a:lnTo>
                  <a:lnTo>
                    <a:pt x="127" y="148"/>
                  </a:lnTo>
                  <a:lnTo>
                    <a:pt x="220" y="1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0" name="Freeform 36"/>
            <p:cNvSpPr>
              <a:spLocks/>
            </p:cNvSpPr>
            <p:nvPr/>
          </p:nvSpPr>
          <p:spPr bwMode="auto">
            <a:xfrm>
              <a:off x="3803650" y="3175000"/>
              <a:ext cx="106363" cy="106363"/>
            </a:xfrm>
            <a:custGeom>
              <a:avLst/>
              <a:gdLst/>
              <a:ahLst/>
              <a:cxnLst>
                <a:cxn ang="0">
                  <a:pos x="135" y="96"/>
                </a:cxn>
                <a:cxn ang="0">
                  <a:pos x="87" y="96"/>
                </a:cxn>
                <a:cxn ang="0">
                  <a:pos x="60" y="135"/>
                </a:cxn>
                <a:cxn ang="0">
                  <a:pos x="46" y="90"/>
                </a:cxn>
                <a:cxn ang="0">
                  <a:pos x="0" y="76"/>
                </a:cxn>
                <a:cxn ang="0">
                  <a:pos x="39" y="49"/>
                </a:cxn>
                <a:cxn ang="0">
                  <a:pos x="38" y="0"/>
                </a:cxn>
                <a:cxn ang="0">
                  <a:pos x="76" y="29"/>
                </a:cxn>
                <a:cxn ang="0">
                  <a:pos x="121" y="13"/>
                </a:cxn>
                <a:cxn ang="0">
                  <a:pos x="106" y="59"/>
                </a:cxn>
                <a:cxn ang="0">
                  <a:pos x="135" y="96"/>
                </a:cxn>
              </a:cxnLst>
              <a:rect l="0" t="0" r="r" b="b"/>
              <a:pathLst>
                <a:path w="135" h="135">
                  <a:moveTo>
                    <a:pt x="135" y="96"/>
                  </a:moveTo>
                  <a:lnTo>
                    <a:pt x="87" y="96"/>
                  </a:lnTo>
                  <a:lnTo>
                    <a:pt x="60" y="135"/>
                  </a:lnTo>
                  <a:lnTo>
                    <a:pt x="46" y="90"/>
                  </a:lnTo>
                  <a:lnTo>
                    <a:pt x="0" y="76"/>
                  </a:lnTo>
                  <a:lnTo>
                    <a:pt x="39" y="49"/>
                  </a:lnTo>
                  <a:lnTo>
                    <a:pt x="38" y="0"/>
                  </a:lnTo>
                  <a:lnTo>
                    <a:pt x="76" y="29"/>
                  </a:lnTo>
                  <a:lnTo>
                    <a:pt x="121" y="13"/>
                  </a:lnTo>
                  <a:lnTo>
                    <a:pt x="106" y="59"/>
                  </a:lnTo>
                  <a:lnTo>
                    <a:pt x="135" y="9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1" name="Freeform 37"/>
            <p:cNvSpPr>
              <a:spLocks/>
            </p:cNvSpPr>
            <p:nvPr/>
          </p:nvSpPr>
          <p:spPr bwMode="auto">
            <a:xfrm>
              <a:off x="5278438" y="3149600"/>
              <a:ext cx="107950" cy="104775"/>
            </a:xfrm>
            <a:custGeom>
              <a:avLst/>
              <a:gdLst/>
              <a:ahLst/>
              <a:cxnLst>
                <a:cxn ang="0">
                  <a:pos x="104" y="0"/>
                </a:cxn>
                <a:cxn ang="0">
                  <a:pos x="99" y="48"/>
                </a:cxn>
                <a:cxn ang="0">
                  <a:pos x="136" y="78"/>
                </a:cxn>
                <a:cxn ang="0">
                  <a:pos x="90" y="88"/>
                </a:cxn>
                <a:cxn ang="0">
                  <a:pos x="71" y="133"/>
                </a:cxn>
                <a:cxn ang="0">
                  <a:pos x="47" y="91"/>
                </a:cxn>
                <a:cxn ang="0">
                  <a:pos x="0" y="88"/>
                </a:cxn>
                <a:cxn ang="0">
                  <a:pos x="31" y="52"/>
                </a:cxn>
                <a:cxn ang="0">
                  <a:pos x="20" y="6"/>
                </a:cxn>
                <a:cxn ang="0">
                  <a:pos x="63" y="26"/>
                </a:cxn>
                <a:cxn ang="0">
                  <a:pos x="104" y="0"/>
                </a:cxn>
              </a:cxnLst>
              <a:rect l="0" t="0" r="r" b="b"/>
              <a:pathLst>
                <a:path w="136" h="133">
                  <a:moveTo>
                    <a:pt x="104" y="0"/>
                  </a:moveTo>
                  <a:lnTo>
                    <a:pt x="99" y="48"/>
                  </a:lnTo>
                  <a:lnTo>
                    <a:pt x="136" y="78"/>
                  </a:lnTo>
                  <a:lnTo>
                    <a:pt x="90" y="88"/>
                  </a:lnTo>
                  <a:lnTo>
                    <a:pt x="71" y="133"/>
                  </a:lnTo>
                  <a:lnTo>
                    <a:pt x="47" y="91"/>
                  </a:lnTo>
                  <a:lnTo>
                    <a:pt x="0" y="88"/>
                  </a:lnTo>
                  <a:lnTo>
                    <a:pt x="31" y="52"/>
                  </a:lnTo>
                  <a:lnTo>
                    <a:pt x="20" y="6"/>
                  </a:lnTo>
                  <a:lnTo>
                    <a:pt x="63" y="26"/>
                  </a:lnTo>
                  <a:lnTo>
                    <a:pt x="10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2" name="Freeform 38"/>
            <p:cNvSpPr>
              <a:spLocks/>
            </p:cNvSpPr>
            <p:nvPr/>
          </p:nvSpPr>
          <p:spPr bwMode="auto">
            <a:xfrm>
              <a:off x="4529138" y="3140075"/>
              <a:ext cx="104775" cy="107950"/>
            </a:xfrm>
            <a:custGeom>
              <a:avLst/>
              <a:gdLst/>
              <a:ahLst/>
              <a:cxnLst>
                <a:cxn ang="0">
                  <a:pos x="38" y="0"/>
                </a:cxn>
                <a:cxn ang="0">
                  <a:pos x="76" y="29"/>
                </a:cxn>
                <a:cxn ang="0">
                  <a:pos x="121" y="14"/>
                </a:cxn>
                <a:cxn ang="0">
                  <a:pos x="106" y="59"/>
                </a:cxn>
                <a:cxn ang="0">
                  <a:pos x="134" y="97"/>
                </a:cxn>
                <a:cxn ang="0">
                  <a:pos x="87" y="97"/>
                </a:cxn>
                <a:cxn ang="0">
                  <a:pos x="59" y="135"/>
                </a:cxn>
                <a:cxn ang="0">
                  <a:pos x="45" y="90"/>
                </a:cxn>
                <a:cxn ang="0">
                  <a:pos x="0" y="75"/>
                </a:cxn>
                <a:cxn ang="0">
                  <a:pos x="39" y="48"/>
                </a:cxn>
                <a:cxn ang="0">
                  <a:pos x="38" y="0"/>
                </a:cxn>
              </a:cxnLst>
              <a:rect l="0" t="0" r="r" b="b"/>
              <a:pathLst>
                <a:path w="134" h="135">
                  <a:moveTo>
                    <a:pt x="38" y="0"/>
                  </a:moveTo>
                  <a:lnTo>
                    <a:pt x="76" y="29"/>
                  </a:lnTo>
                  <a:lnTo>
                    <a:pt x="121" y="14"/>
                  </a:lnTo>
                  <a:lnTo>
                    <a:pt x="106" y="59"/>
                  </a:lnTo>
                  <a:lnTo>
                    <a:pt x="134" y="97"/>
                  </a:lnTo>
                  <a:lnTo>
                    <a:pt x="87" y="97"/>
                  </a:lnTo>
                  <a:lnTo>
                    <a:pt x="59" y="135"/>
                  </a:lnTo>
                  <a:lnTo>
                    <a:pt x="45" y="90"/>
                  </a:lnTo>
                  <a:lnTo>
                    <a:pt x="0" y="75"/>
                  </a:lnTo>
                  <a:lnTo>
                    <a:pt x="39" y="48"/>
                  </a:lnTo>
                  <a:lnTo>
                    <a:pt x="3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78" name="Freeform 54"/>
          <p:cNvSpPr>
            <a:spLocks/>
          </p:cNvSpPr>
          <p:nvPr/>
        </p:nvSpPr>
        <p:spPr bwMode="auto">
          <a:xfrm>
            <a:off x="609600" y="2214271"/>
            <a:ext cx="3962400" cy="3649592"/>
          </a:xfrm>
          <a:custGeom>
            <a:avLst/>
            <a:gdLst/>
            <a:ahLst/>
            <a:cxnLst>
              <a:cxn ang="0">
                <a:pos x="2252" y="922"/>
              </a:cxn>
              <a:cxn ang="0">
                <a:pos x="1463" y="695"/>
              </a:cxn>
              <a:cxn ang="0">
                <a:pos x="1515" y="0"/>
              </a:cxn>
              <a:cxn ang="0">
                <a:pos x="0" y="239"/>
              </a:cxn>
              <a:cxn ang="0">
                <a:pos x="181" y="922"/>
              </a:cxn>
              <a:cxn ang="0">
                <a:pos x="172" y="929"/>
              </a:cxn>
              <a:cxn ang="0">
                <a:pos x="217" y="1029"/>
              </a:cxn>
              <a:cxn ang="0">
                <a:pos x="424" y="1653"/>
              </a:cxn>
              <a:cxn ang="0">
                <a:pos x="421" y="1694"/>
              </a:cxn>
              <a:cxn ang="0">
                <a:pos x="431" y="1731"/>
              </a:cxn>
              <a:cxn ang="0">
                <a:pos x="454" y="1748"/>
              </a:cxn>
              <a:cxn ang="0">
                <a:pos x="481" y="1762"/>
              </a:cxn>
              <a:cxn ang="0">
                <a:pos x="492" y="1764"/>
              </a:cxn>
              <a:cxn ang="0">
                <a:pos x="508" y="1765"/>
              </a:cxn>
              <a:cxn ang="0">
                <a:pos x="523" y="1763"/>
              </a:cxn>
              <a:cxn ang="0">
                <a:pos x="543" y="1748"/>
              </a:cxn>
              <a:cxn ang="0">
                <a:pos x="853" y="1917"/>
              </a:cxn>
              <a:cxn ang="0">
                <a:pos x="853" y="1922"/>
              </a:cxn>
              <a:cxn ang="0">
                <a:pos x="846" y="1924"/>
              </a:cxn>
              <a:cxn ang="0">
                <a:pos x="829" y="1936"/>
              </a:cxn>
              <a:cxn ang="0">
                <a:pos x="816" y="1953"/>
              </a:cxn>
              <a:cxn ang="0">
                <a:pos x="807" y="1986"/>
              </a:cxn>
              <a:cxn ang="0">
                <a:pos x="815" y="2022"/>
              </a:cxn>
              <a:cxn ang="0">
                <a:pos x="841" y="2046"/>
              </a:cxn>
              <a:cxn ang="0">
                <a:pos x="850" y="2051"/>
              </a:cxn>
              <a:cxn ang="0">
                <a:pos x="861" y="2057"/>
              </a:cxn>
              <a:cxn ang="0">
                <a:pos x="872" y="2061"/>
              </a:cxn>
              <a:cxn ang="0">
                <a:pos x="888" y="2065"/>
              </a:cxn>
              <a:cxn ang="0">
                <a:pos x="905" y="2063"/>
              </a:cxn>
              <a:cxn ang="0">
                <a:pos x="923" y="2053"/>
              </a:cxn>
              <a:cxn ang="0">
                <a:pos x="938" y="2039"/>
              </a:cxn>
              <a:cxn ang="0">
                <a:pos x="950" y="2022"/>
              </a:cxn>
              <a:cxn ang="0">
                <a:pos x="952" y="1967"/>
              </a:cxn>
              <a:cxn ang="0">
                <a:pos x="968" y="1883"/>
              </a:cxn>
              <a:cxn ang="0">
                <a:pos x="1914" y="1606"/>
              </a:cxn>
              <a:cxn ang="0">
                <a:pos x="1914" y="1606"/>
              </a:cxn>
              <a:cxn ang="0">
                <a:pos x="1896" y="1617"/>
              </a:cxn>
              <a:cxn ang="0">
                <a:pos x="1882" y="1632"/>
              </a:cxn>
              <a:cxn ang="0">
                <a:pos x="1870" y="1657"/>
              </a:cxn>
              <a:cxn ang="0">
                <a:pos x="1871" y="1696"/>
              </a:cxn>
              <a:cxn ang="0">
                <a:pos x="1892" y="1726"/>
              </a:cxn>
              <a:cxn ang="0">
                <a:pos x="1907" y="1734"/>
              </a:cxn>
              <a:cxn ang="0">
                <a:pos x="1920" y="1739"/>
              </a:cxn>
              <a:cxn ang="0">
                <a:pos x="1929" y="1744"/>
              </a:cxn>
              <a:cxn ang="0">
                <a:pos x="1945" y="1749"/>
              </a:cxn>
              <a:cxn ang="0">
                <a:pos x="1961" y="1749"/>
              </a:cxn>
              <a:cxn ang="0">
                <a:pos x="1979" y="1742"/>
              </a:cxn>
              <a:cxn ang="0">
                <a:pos x="1996" y="1731"/>
              </a:cxn>
              <a:cxn ang="0">
                <a:pos x="2009" y="1713"/>
              </a:cxn>
              <a:cxn ang="0">
                <a:pos x="2018" y="1670"/>
              </a:cxn>
              <a:cxn ang="0">
                <a:pos x="2032" y="1569"/>
              </a:cxn>
              <a:cxn ang="0">
                <a:pos x="2226" y="1006"/>
              </a:cxn>
            </a:cxnLst>
            <a:rect l="0" t="0" r="r" b="b"/>
            <a:pathLst>
              <a:path w="2254" h="2065">
                <a:moveTo>
                  <a:pt x="2254" y="924"/>
                </a:moveTo>
                <a:lnTo>
                  <a:pt x="2251" y="923"/>
                </a:lnTo>
                <a:lnTo>
                  <a:pt x="2252" y="922"/>
                </a:lnTo>
                <a:lnTo>
                  <a:pt x="2251" y="922"/>
                </a:lnTo>
                <a:lnTo>
                  <a:pt x="1705" y="651"/>
                </a:lnTo>
                <a:lnTo>
                  <a:pt x="1463" y="695"/>
                </a:lnTo>
                <a:lnTo>
                  <a:pt x="1462" y="691"/>
                </a:lnTo>
                <a:lnTo>
                  <a:pt x="1688" y="651"/>
                </a:lnTo>
                <a:lnTo>
                  <a:pt x="1515" y="0"/>
                </a:lnTo>
                <a:lnTo>
                  <a:pt x="17" y="226"/>
                </a:lnTo>
                <a:lnTo>
                  <a:pt x="17" y="229"/>
                </a:lnTo>
                <a:lnTo>
                  <a:pt x="0" y="239"/>
                </a:lnTo>
                <a:lnTo>
                  <a:pt x="156" y="924"/>
                </a:lnTo>
                <a:lnTo>
                  <a:pt x="181" y="922"/>
                </a:lnTo>
                <a:lnTo>
                  <a:pt x="181" y="922"/>
                </a:lnTo>
                <a:lnTo>
                  <a:pt x="407" y="881"/>
                </a:lnTo>
                <a:lnTo>
                  <a:pt x="408" y="886"/>
                </a:lnTo>
                <a:lnTo>
                  <a:pt x="172" y="929"/>
                </a:lnTo>
                <a:lnTo>
                  <a:pt x="181" y="933"/>
                </a:lnTo>
                <a:lnTo>
                  <a:pt x="175" y="937"/>
                </a:lnTo>
                <a:lnTo>
                  <a:pt x="217" y="1029"/>
                </a:lnTo>
                <a:lnTo>
                  <a:pt x="235" y="1040"/>
                </a:lnTo>
                <a:lnTo>
                  <a:pt x="384" y="1625"/>
                </a:lnTo>
                <a:lnTo>
                  <a:pt x="424" y="1653"/>
                </a:lnTo>
                <a:lnTo>
                  <a:pt x="422" y="1666"/>
                </a:lnTo>
                <a:lnTo>
                  <a:pt x="419" y="1680"/>
                </a:lnTo>
                <a:lnTo>
                  <a:pt x="421" y="1694"/>
                </a:lnTo>
                <a:lnTo>
                  <a:pt x="422" y="1706"/>
                </a:lnTo>
                <a:lnTo>
                  <a:pt x="426" y="1719"/>
                </a:lnTo>
                <a:lnTo>
                  <a:pt x="431" y="1731"/>
                </a:lnTo>
                <a:lnTo>
                  <a:pt x="439" y="1740"/>
                </a:lnTo>
                <a:lnTo>
                  <a:pt x="449" y="1746"/>
                </a:lnTo>
                <a:lnTo>
                  <a:pt x="454" y="1748"/>
                </a:lnTo>
                <a:lnTo>
                  <a:pt x="464" y="1754"/>
                </a:lnTo>
                <a:lnTo>
                  <a:pt x="476" y="1759"/>
                </a:lnTo>
                <a:lnTo>
                  <a:pt x="481" y="1762"/>
                </a:lnTo>
                <a:lnTo>
                  <a:pt x="481" y="1761"/>
                </a:lnTo>
                <a:lnTo>
                  <a:pt x="486" y="1763"/>
                </a:lnTo>
                <a:lnTo>
                  <a:pt x="492" y="1764"/>
                </a:lnTo>
                <a:lnTo>
                  <a:pt x="498" y="1765"/>
                </a:lnTo>
                <a:lnTo>
                  <a:pt x="502" y="1765"/>
                </a:lnTo>
                <a:lnTo>
                  <a:pt x="508" y="1765"/>
                </a:lnTo>
                <a:lnTo>
                  <a:pt x="513" y="1765"/>
                </a:lnTo>
                <a:lnTo>
                  <a:pt x="519" y="1764"/>
                </a:lnTo>
                <a:lnTo>
                  <a:pt x="523" y="1763"/>
                </a:lnTo>
                <a:lnTo>
                  <a:pt x="530" y="1759"/>
                </a:lnTo>
                <a:lnTo>
                  <a:pt x="537" y="1754"/>
                </a:lnTo>
                <a:lnTo>
                  <a:pt x="543" y="1748"/>
                </a:lnTo>
                <a:lnTo>
                  <a:pt x="549" y="1741"/>
                </a:lnTo>
                <a:lnTo>
                  <a:pt x="814" y="1929"/>
                </a:lnTo>
                <a:lnTo>
                  <a:pt x="853" y="1917"/>
                </a:lnTo>
                <a:lnTo>
                  <a:pt x="853" y="1921"/>
                </a:lnTo>
                <a:lnTo>
                  <a:pt x="853" y="1922"/>
                </a:lnTo>
                <a:lnTo>
                  <a:pt x="853" y="1922"/>
                </a:lnTo>
                <a:lnTo>
                  <a:pt x="852" y="1922"/>
                </a:lnTo>
                <a:lnTo>
                  <a:pt x="852" y="1922"/>
                </a:lnTo>
                <a:lnTo>
                  <a:pt x="846" y="1924"/>
                </a:lnTo>
                <a:lnTo>
                  <a:pt x="839" y="1928"/>
                </a:lnTo>
                <a:lnTo>
                  <a:pt x="833" y="1931"/>
                </a:lnTo>
                <a:lnTo>
                  <a:pt x="829" y="1936"/>
                </a:lnTo>
                <a:lnTo>
                  <a:pt x="824" y="1942"/>
                </a:lnTo>
                <a:lnTo>
                  <a:pt x="819" y="1947"/>
                </a:lnTo>
                <a:lnTo>
                  <a:pt x="816" y="1953"/>
                </a:lnTo>
                <a:lnTo>
                  <a:pt x="812" y="1960"/>
                </a:lnTo>
                <a:lnTo>
                  <a:pt x="808" y="1973"/>
                </a:lnTo>
                <a:lnTo>
                  <a:pt x="807" y="1986"/>
                </a:lnTo>
                <a:lnTo>
                  <a:pt x="807" y="1999"/>
                </a:lnTo>
                <a:lnTo>
                  <a:pt x="810" y="2011"/>
                </a:lnTo>
                <a:lnTo>
                  <a:pt x="815" y="2022"/>
                </a:lnTo>
                <a:lnTo>
                  <a:pt x="822" y="2031"/>
                </a:lnTo>
                <a:lnTo>
                  <a:pt x="831" y="2041"/>
                </a:lnTo>
                <a:lnTo>
                  <a:pt x="841" y="2046"/>
                </a:lnTo>
                <a:lnTo>
                  <a:pt x="842" y="2048"/>
                </a:lnTo>
                <a:lnTo>
                  <a:pt x="846" y="2049"/>
                </a:lnTo>
                <a:lnTo>
                  <a:pt x="850" y="2051"/>
                </a:lnTo>
                <a:lnTo>
                  <a:pt x="855" y="2053"/>
                </a:lnTo>
                <a:lnTo>
                  <a:pt x="857" y="2054"/>
                </a:lnTo>
                <a:lnTo>
                  <a:pt x="861" y="2057"/>
                </a:lnTo>
                <a:lnTo>
                  <a:pt x="863" y="2058"/>
                </a:lnTo>
                <a:lnTo>
                  <a:pt x="867" y="2059"/>
                </a:lnTo>
                <a:lnTo>
                  <a:pt x="872" y="2061"/>
                </a:lnTo>
                <a:lnTo>
                  <a:pt x="877" y="2063"/>
                </a:lnTo>
                <a:lnTo>
                  <a:pt x="883" y="2064"/>
                </a:lnTo>
                <a:lnTo>
                  <a:pt x="888" y="2065"/>
                </a:lnTo>
                <a:lnTo>
                  <a:pt x="893" y="2064"/>
                </a:lnTo>
                <a:lnTo>
                  <a:pt x="899" y="2064"/>
                </a:lnTo>
                <a:lnTo>
                  <a:pt x="905" y="2063"/>
                </a:lnTo>
                <a:lnTo>
                  <a:pt x="910" y="2060"/>
                </a:lnTo>
                <a:lnTo>
                  <a:pt x="916" y="2057"/>
                </a:lnTo>
                <a:lnTo>
                  <a:pt x="923" y="2053"/>
                </a:lnTo>
                <a:lnTo>
                  <a:pt x="929" y="2050"/>
                </a:lnTo>
                <a:lnTo>
                  <a:pt x="933" y="2045"/>
                </a:lnTo>
                <a:lnTo>
                  <a:pt x="938" y="2039"/>
                </a:lnTo>
                <a:lnTo>
                  <a:pt x="943" y="2035"/>
                </a:lnTo>
                <a:lnTo>
                  <a:pt x="946" y="2028"/>
                </a:lnTo>
                <a:lnTo>
                  <a:pt x="950" y="2022"/>
                </a:lnTo>
                <a:lnTo>
                  <a:pt x="955" y="2004"/>
                </a:lnTo>
                <a:lnTo>
                  <a:pt x="956" y="1985"/>
                </a:lnTo>
                <a:lnTo>
                  <a:pt x="952" y="1967"/>
                </a:lnTo>
                <a:lnTo>
                  <a:pt x="943" y="1952"/>
                </a:lnTo>
                <a:lnTo>
                  <a:pt x="969" y="1884"/>
                </a:lnTo>
                <a:lnTo>
                  <a:pt x="968" y="1883"/>
                </a:lnTo>
                <a:lnTo>
                  <a:pt x="1915" y="1604"/>
                </a:lnTo>
                <a:lnTo>
                  <a:pt x="1914" y="1606"/>
                </a:lnTo>
                <a:lnTo>
                  <a:pt x="1914" y="1606"/>
                </a:lnTo>
                <a:lnTo>
                  <a:pt x="1914" y="1606"/>
                </a:lnTo>
                <a:lnTo>
                  <a:pt x="1914" y="1606"/>
                </a:lnTo>
                <a:lnTo>
                  <a:pt x="1914" y="1606"/>
                </a:lnTo>
                <a:lnTo>
                  <a:pt x="1908" y="1610"/>
                </a:lnTo>
                <a:lnTo>
                  <a:pt x="1901" y="1613"/>
                </a:lnTo>
                <a:lnTo>
                  <a:pt x="1896" y="1617"/>
                </a:lnTo>
                <a:lnTo>
                  <a:pt x="1891" y="1621"/>
                </a:lnTo>
                <a:lnTo>
                  <a:pt x="1886" y="1627"/>
                </a:lnTo>
                <a:lnTo>
                  <a:pt x="1882" y="1632"/>
                </a:lnTo>
                <a:lnTo>
                  <a:pt x="1878" y="1638"/>
                </a:lnTo>
                <a:lnTo>
                  <a:pt x="1875" y="1644"/>
                </a:lnTo>
                <a:lnTo>
                  <a:pt x="1870" y="1657"/>
                </a:lnTo>
                <a:lnTo>
                  <a:pt x="1869" y="1671"/>
                </a:lnTo>
                <a:lnTo>
                  <a:pt x="1869" y="1683"/>
                </a:lnTo>
                <a:lnTo>
                  <a:pt x="1871" y="1696"/>
                </a:lnTo>
                <a:lnTo>
                  <a:pt x="1877" y="1708"/>
                </a:lnTo>
                <a:lnTo>
                  <a:pt x="1883" y="1717"/>
                </a:lnTo>
                <a:lnTo>
                  <a:pt x="1892" y="1726"/>
                </a:lnTo>
                <a:lnTo>
                  <a:pt x="1903" y="1732"/>
                </a:lnTo>
                <a:lnTo>
                  <a:pt x="1904" y="1732"/>
                </a:lnTo>
                <a:lnTo>
                  <a:pt x="1907" y="1734"/>
                </a:lnTo>
                <a:lnTo>
                  <a:pt x="1912" y="1735"/>
                </a:lnTo>
                <a:lnTo>
                  <a:pt x="1918" y="1738"/>
                </a:lnTo>
                <a:lnTo>
                  <a:pt x="1920" y="1739"/>
                </a:lnTo>
                <a:lnTo>
                  <a:pt x="1923" y="1741"/>
                </a:lnTo>
                <a:lnTo>
                  <a:pt x="1926" y="1742"/>
                </a:lnTo>
                <a:lnTo>
                  <a:pt x="1929" y="1744"/>
                </a:lnTo>
                <a:lnTo>
                  <a:pt x="1935" y="1747"/>
                </a:lnTo>
                <a:lnTo>
                  <a:pt x="1939" y="1748"/>
                </a:lnTo>
                <a:lnTo>
                  <a:pt x="1945" y="1749"/>
                </a:lnTo>
                <a:lnTo>
                  <a:pt x="1951" y="1749"/>
                </a:lnTo>
                <a:lnTo>
                  <a:pt x="1956" y="1749"/>
                </a:lnTo>
                <a:lnTo>
                  <a:pt x="1961" y="1749"/>
                </a:lnTo>
                <a:lnTo>
                  <a:pt x="1967" y="1748"/>
                </a:lnTo>
                <a:lnTo>
                  <a:pt x="1973" y="1746"/>
                </a:lnTo>
                <a:lnTo>
                  <a:pt x="1979" y="1742"/>
                </a:lnTo>
                <a:lnTo>
                  <a:pt x="1986" y="1739"/>
                </a:lnTo>
                <a:lnTo>
                  <a:pt x="1991" y="1735"/>
                </a:lnTo>
                <a:lnTo>
                  <a:pt x="1996" y="1731"/>
                </a:lnTo>
                <a:lnTo>
                  <a:pt x="2000" y="1725"/>
                </a:lnTo>
                <a:lnTo>
                  <a:pt x="2005" y="1719"/>
                </a:lnTo>
                <a:lnTo>
                  <a:pt x="2009" y="1713"/>
                </a:lnTo>
                <a:lnTo>
                  <a:pt x="2012" y="1706"/>
                </a:lnTo>
                <a:lnTo>
                  <a:pt x="2018" y="1688"/>
                </a:lnTo>
                <a:lnTo>
                  <a:pt x="2018" y="1670"/>
                </a:lnTo>
                <a:lnTo>
                  <a:pt x="2014" y="1652"/>
                </a:lnTo>
                <a:lnTo>
                  <a:pt x="2005" y="1637"/>
                </a:lnTo>
                <a:lnTo>
                  <a:pt x="2032" y="1569"/>
                </a:lnTo>
                <a:lnTo>
                  <a:pt x="2041" y="1566"/>
                </a:lnTo>
                <a:lnTo>
                  <a:pt x="2188" y="1014"/>
                </a:lnTo>
                <a:lnTo>
                  <a:pt x="2226" y="1006"/>
                </a:lnTo>
                <a:lnTo>
                  <a:pt x="2251" y="924"/>
                </a:lnTo>
                <a:lnTo>
                  <a:pt x="2254" y="9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1" name="Freeform 57"/>
          <p:cNvSpPr>
            <a:spLocks/>
          </p:cNvSpPr>
          <p:nvPr/>
        </p:nvSpPr>
        <p:spPr bwMode="auto">
          <a:xfrm>
            <a:off x="672885" y="2246098"/>
            <a:ext cx="2868960" cy="1566637"/>
          </a:xfrm>
          <a:custGeom>
            <a:avLst/>
            <a:gdLst/>
            <a:ahLst/>
            <a:cxnLst>
              <a:cxn ang="0">
                <a:pos x="1630" y="621"/>
              </a:cxn>
              <a:cxn ang="0">
                <a:pos x="155" y="886"/>
              </a:cxn>
              <a:cxn ang="0">
                <a:pos x="0" y="222"/>
              </a:cxn>
              <a:cxn ang="0">
                <a:pos x="1467" y="0"/>
              </a:cxn>
              <a:cxn ang="0">
                <a:pos x="1630" y="621"/>
              </a:cxn>
            </a:cxnLst>
            <a:rect l="0" t="0" r="r" b="b"/>
            <a:pathLst>
              <a:path w="1630" h="886">
                <a:moveTo>
                  <a:pt x="1630" y="621"/>
                </a:moveTo>
                <a:lnTo>
                  <a:pt x="155" y="886"/>
                </a:lnTo>
                <a:lnTo>
                  <a:pt x="0" y="222"/>
                </a:lnTo>
                <a:lnTo>
                  <a:pt x="1467" y="0"/>
                </a:lnTo>
                <a:lnTo>
                  <a:pt x="1630" y="621"/>
                </a:lnTo>
                <a:close/>
              </a:path>
            </a:pathLst>
          </a:custGeom>
          <a:solidFill>
            <a:srgbClr val="91AAC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9" name="Freeform 55"/>
          <p:cNvSpPr>
            <a:spLocks/>
          </p:cNvSpPr>
          <p:nvPr/>
        </p:nvSpPr>
        <p:spPr bwMode="auto">
          <a:xfrm>
            <a:off x="992832" y="3395437"/>
            <a:ext cx="3494787" cy="1004345"/>
          </a:xfrm>
          <a:custGeom>
            <a:avLst/>
            <a:gdLst/>
            <a:ahLst/>
            <a:cxnLst>
              <a:cxn ang="0">
                <a:pos x="1989" y="250"/>
              </a:cxn>
              <a:cxn ang="0">
                <a:pos x="543" y="567"/>
              </a:cxn>
              <a:cxn ang="0">
                <a:pos x="0" y="268"/>
              </a:cxn>
              <a:cxn ang="0">
                <a:pos x="1485" y="0"/>
              </a:cxn>
              <a:cxn ang="0">
                <a:pos x="1989" y="250"/>
              </a:cxn>
            </a:cxnLst>
            <a:rect l="0" t="0" r="r" b="b"/>
            <a:pathLst>
              <a:path w="1989" h="567">
                <a:moveTo>
                  <a:pt x="1989" y="250"/>
                </a:moveTo>
                <a:lnTo>
                  <a:pt x="543" y="567"/>
                </a:lnTo>
                <a:lnTo>
                  <a:pt x="0" y="268"/>
                </a:lnTo>
                <a:lnTo>
                  <a:pt x="1485" y="0"/>
                </a:lnTo>
                <a:lnTo>
                  <a:pt x="1989" y="250"/>
                </a:lnTo>
                <a:close/>
              </a:path>
            </a:pathLst>
          </a:custGeom>
          <a:solidFill>
            <a:srgbClr val="D6E0E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8" name="Freeform 74"/>
          <p:cNvSpPr>
            <a:spLocks/>
          </p:cNvSpPr>
          <p:nvPr/>
        </p:nvSpPr>
        <p:spPr bwMode="auto">
          <a:xfrm>
            <a:off x="1077213" y="3427265"/>
            <a:ext cx="3340089" cy="923007"/>
          </a:xfrm>
          <a:custGeom>
            <a:avLst/>
            <a:gdLst/>
            <a:ahLst/>
            <a:cxnLst>
              <a:cxn ang="0">
                <a:pos x="0" y="261"/>
              </a:cxn>
              <a:cxn ang="0">
                <a:pos x="512" y="522"/>
              </a:cxn>
              <a:cxn ang="0">
                <a:pos x="1900" y="224"/>
              </a:cxn>
              <a:cxn ang="0">
                <a:pos x="1444" y="0"/>
              </a:cxn>
              <a:cxn ang="0">
                <a:pos x="0" y="261"/>
              </a:cxn>
            </a:cxnLst>
            <a:rect l="0" t="0" r="r" b="b"/>
            <a:pathLst>
              <a:path w="1900" h="522">
                <a:moveTo>
                  <a:pt x="0" y="261"/>
                </a:moveTo>
                <a:lnTo>
                  <a:pt x="512" y="522"/>
                </a:lnTo>
                <a:lnTo>
                  <a:pt x="1900" y="224"/>
                </a:lnTo>
                <a:lnTo>
                  <a:pt x="1444" y="0"/>
                </a:lnTo>
                <a:lnTo>
                  <a:pt x="0" y="26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9" name="Freeform 75"/>
          <p:cNvSpPr>
            <a:spLocks/>
          </p:cNvSpPr>
          <p:nvPr/>
        </p:nvSpPr>
        <p:spPr bwMode="auto">
          <a:xfrm>
            <a:off x="1165109" y="3462629"/>
            <a:ext cx="2457602" cy="859352"/>
          </a:xfrm>
          <a:custGeom>
            <a:avLst/>
            <a:gdLst/>
            <a:ahLst/>
            <a:cxnLst>
              <a:cxn ang="0">
                <a:pos x="0" y="250"/>
              </a:cxn>
              <a:cxn ang="0">
                <a:pos x="1385" y="0"/>
              </a:cxn>
              <a:cxn ang="0">
                <a:pos x="1399" y="286"/>
              </a:cxn>
              <a:cxn ang="0">
                <a:pos x="464" y="486"/>
              </a:cxn>
              <a:cxn ang="0">
                <a:pos x="0" y="250"/>
              </a:cxn>
            </a:cxnLst>
            <a:rect l="0" t="0" r="r" b="b"/>
            <a:pathLst>
              <a:path w="1399" h="486">
                <a:moveTo>
                  <a:pt x="0" y="250"/>
                </a:moveTo>
                <a:lnTo>
                  <a:pt x="1385" y="0"/>
                </a:lnTo>
                <a:lnTo>
                  <a:pt x="1399" y="286"/>
                </a:lnTo>
                <a:lnTo>
                  <a:pt x="464" y="486"/>
                </a:lnTo>
                <a:lnTo>
                  <a:pt x="0" y="250"/>
                </a:lnTo>
                <a:close/>
              </a:path>
            </a:pathLst>
          </a:custGeom>
          <a:solidFill>
            <a:srgbClr val="194F8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6" name="AutoShape 52"/>
          <p:cNvSpPr>
            <a:spLocks noChangeAspect="1" noChangeArrowheads="1" noTextEdit="1"/>
          </p:cNvSpPr>
          <p:nvPr/>
        </p:nvSpPr>
        <p:spPr bwMode="auto">
          <a:xfrm>
            <a:off x="609600" y="1828800"/>
            <a:ext cx="3962400" cy="40385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0" name="Freeform 56"/>
          <p:cNvSpPr>
            <a:spLocks/>
          </p:cNvSpPr>
          <p:nvPr/>
        </p:nvSpPr>
        <p:spPr bwMode="auto">
          <a:xfrm>
            <a:off x="2940630" y="3441410"/>
            <a:ext cx="214469" cy="45974"/>
          </a:xfrm>
          <a:custGeom>
            <a:avLst/>
            <a:gdLst/>
            <a:ahLst/>
            <a:cxnLst>
              <a:cxn ang="0">
                <a:pos x="122" y="3"/>
              </a:cxn>
              <a:cxn ang="0">
                <a:pos x="1" y="25"/>
              </a:cxn>
              <a:cxn ang="0">
                <a:pos x="0" y="22"/>
              </a:cxn>
              <a:cxn ang="0">
                <a:pos x="122" y="0"/>
              </a:cxn>
              <a:cxn ang="0">
                <a:pos x="122" y="3"/>
              </a:cxn>
            </a:cxnLst>
            <a:rect l="0" t="0" r="r" b="b"/>
            <a:pathLst>
              <a:path w="122" h="25">
                <a:moveTo>
                  <a:pt x="122" y="3"/>
                </a:moveTo>
                <a:lnTo>
                  <a:pt x="1" y="25"/>
                </a:lnTo>
                <a:lnTo>
                  <a:pt x="0" y="22"/>
                </a:lnTo>
                <a:lnTo>
                  <a:pt x="122" y="0"/>
                </a:lnTo>
                <a:lnTo>
                  <a:pt x="122" y="3"/>
                </a:lnTo>
                <a:close/>
              </a:path>
            </a:pathLst>
          </a:custGeom>
          <a:solidFill>
            <a:srgbClr val="91AAC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2" name="Freeform 58"/>
          <p:cNvSpPr>
            <a:spLocks/>
          </p:cNvSpPr>
          <p:nvPr/>
        </p:nvSpPr>
        <p:spPr bwMode="auto">
          <a:xfrm>
            <a:off x="641243" y="2649251"/>
            <a:ext cx="277755" cy="1167021"/>
          </a:xfrm>
          <a:custGeom>
            <a:avLst/>
            <a:gdLst/>
            <a:ahLst/>
            <a:cxnLst>
              <a:cxn ang="0">
                <a:pos x="0" y="3"/>
              </a:cxn>
              <a:cxn ang="0">
                <a:pos x="4" y="0"/>
              </a:cxn>
              <a:cxn ang="0">
                <a:pos x="158" y="661"/>
              </a:cxn>
              <a:cxn ang="0">
                <a:pos x="149" y="662"/>
              </a:cxn>
              <a:cxn ang="0">
                <a:pos x="0" y="3"/>
              </a:cxn>
            </a:cxnLst>
            <a:rect l="0" t="0" r="r" b="b"/>
            <a:pathLst>
              <a:path w="158" h="662">
                <a:moveTo>
                  <a:pt x="0" y="3"/>
                </a:moveTo>
                <a:lnTo>
                  <a:pt x="4" y="0"/>
                </a:lnTo>
                <a:lnTo>
                  <a:pt x="158" y="661"/>
                </a:lnTo>
                <a:lnTo>
                  <a:pt x="149" y="662"/>
                </a:lnTo>
                <a:lnTo>
                  <a:pt x="0" y="3"/>
                </a:lnTo>
                <a:close/>
              </a:path>
            </a:pathLst>
          </a:custGeom>
          <a:solidFill>
            <a:srgbClr val="91AAC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3" name="Freeform 59"/>
          <p:cNvSpPr>
            <a:spLocks/>
          </p:cNvSpPr>
          <p:nvPr/>
        </p:nvSpPr>
        <p:spPr bwMode="auto">
          <a:xfrm>
            <a:off x="1351451" y="3713715"/>
            <a:ext cx="305882" cy="63655"/>
          </a:xfrm>
          <a:custGeom>
            <a:avLst/>
            <a:gdLst/>
            <a:ahLst/>
            <a:cxnLst>
              <a:cxn ang="0">
                <a:pos x="0" y="31"/>
              </a:cxn>
              <a:cxn ang="0">
                <a:pos x="171" y="0"/>
              </a:cxn>
              <a:cxn ang="0">
                <a:pos x="174" y="5"/>
              </a:cxn>
              <a:cxn ang="0">
                <a:pos x="1" y="36"/>
              </a:cxn>
              <a:cxn ang="0">
                <a:pos x="0" y="31"/>
              </a:cxn>
            </a:cxnLst>
            <a:rect l="0" t="0" r="r" b="b"/>
            <a:pathLst>
              <a:path w="174" h="36">
                <a:moveTo>
                  <a:pt x="0" y="31"/>
                </a:moveTo>
                <a:lnTo>
                  <a:pt x="171" y="0"/>
                </a:lnTo>
                <a:lnTo>
                  <a:pt x="174" y="5"/>
                </a:lnTo>
                <a:lnTo>
                  <a:pt x="1" y="36"/>
                </a:lnTo>
                <a:lnTo>
                  <a:pt x="0" y="31"/>
                </a:lnTo>
                <a:close/>
              </a:path>
            </a:pathLst>
          </a:custGeom>
          <a:solidFill>
            <a:srgbClr val="91AAC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4" name="Freeform 60"/>
          <p:cNvSpPr>
            <a:spLocks/>
          </p:cNvSpPr>
          <p:nvPr/>
        </p:nvSpPr>
        <p:spPr bwMode="auto">
          <a:xfrm>
            <a:off x="950641" y="3879927"/>
            <a:ext cx="980931" cy="643629"/>
          </a:xfrm>
          <a:custGeom>
            <a:avLst/>
            <a:gdLst/>
            <a:ahLst/>
            <a:cxnLst>
              <a:cxn ang="0">
                <a:pos x="0" y="0"/>
              </a:cxn>
              <a:cxn ang="0">
                <a:pos x="556" y="308"/>
              </a:cxn>
              <a:cxn ang="0">
                <a:pos x="556" y="364"/>
              </a:cxn>
              <a:cxn ang="0">
                <a:pos x="34" y="77"/>
              </a:cxn>
              <a:cxn ang="0">
                <a:pos x="0" y="0"/>
              </a:cxn>
            </a:cxnLst>
            <a:rect l="0" t="0" r="r" b="b"/>
            <a:pathLst>
              <a:path w="556" h="364">
                <a:moveTo>
                  <a:pt x="0" y="0"/>
                </a:moveTo>
                <a:lnTo>
                  <a:pt x="556" y="308"/>
                </a:lnTo>
                <a:lnTo>
                  <a:pt x="556" y="364"/>
                </a:lnTo>
                <a:lnTo>
                  <a:pt x="34" y="77"/>
                </a:lnTo>
                <a:lnTo>
                  <a:pt x="0" y="0"/>
                </a:lnTo>
                <a:close/>
              </a:path>
            </a:pathLst>
          </a:custGeom>
          <a:solidFill>
            <a:srgbClr val="91AAC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5" name="Freeform 61"/>
          <p:cNvSpPr>
            <a:spLocks/>
          </p:cNvSpPr>
          <p:nvPr/>
        </p:nvSpPr>
        <p:spPr bwMode="auto">
          <a:xfrm>
            <a:off x="1056117" y="4070894"/>
            <a:ext cx="970384" cy="1510055"/>
          </a:xfrm>
          <a:custGeom>
            <a:avLst/>
            <a:gdLst/>
            <a:ahLst/>
            <a:cxnLst>
              <a:cxn ang="0">
                <a:pos x="0" y="0"/>
              </a:cxn>
              <a:cxn ang="0">
                <a:pos x="502" y="276"/>
              </a:cxn>
              <a:cxn ang="0">
                <a:pos x="510" y="275"/>
              </a:cxn>
              <a:cxn ang="0">
                <a:pos x="550" y="853"/>
              </a:cxn>
              <a:cxn ang="0">
                <a:pos x="143" y="564"/>
              </a:cxn>
              <a:cxn ang="0">
                <a:pos x="0" y="0"/>
              </a:cxn>
            </a:cxnLst>
            <a:rect l="0" t="0" r="r" b="b"/>
            <a:pathLst>
              <a:path w="550" h="853">
                <a:moveTo>
                  <a:pt x="0" y="0"/>
                </a:moveTo>
                <a:lnTo>
                  <a:pt x="502" y="276"/>
                </a:lnTo>
                <a:lnTo>
                  <a:pt x="510" y="275"/>
                </a:lnTo>
                <a:lnTo>
                  <a:pt x="550" y="853"/>
                </a:lnTo>
                <a:lnTo>
                  <a:pt x="143" y="564"/>
                </a:lnTo>
                <a:lnTo>
                  <a:pt x="0" y="0"/>
                </a:lnTo>
                <a:close/>
              </a:path>
            </a:pathLst>
          </a:custGeom>
          <a:solidFill>
            <a:srgbClr val="91AAC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6" name="Freeform 62"/>
          <p:cNvSpPr>
            <a:spLocks/>
          </p:cNvSpPr>
          <p:nvPr/>
        </p:nvSpPr>
        <p:spPr bwMode="auto">
          <a:xfrm>
            <a:off x="1376062" y="5156577"/>
            <a:ext cx="21096" cy="109629"/>
          </a:xfrm>
          <a:custGeom>
            <a:avLst/>
            <a:gdLst/>
            <a:ahLst/>
            <a:cxnLst>
              <a:cxn ang="0">
                <a:pos x="2" y="0"/>
              </a:cxn>
              <a:cxn ang="0">
                <a:pos x="11" y="7"/>
              </a:cxn>
              <a:cxn ang="0">
                <a:pos x="8" y="21"/>
              </a:cxn>
              <a:cxn ang="0">
                <a:pos x="7" y="34"/>
              </a:cxn>
              <a:cxn ang="0">
                <a:pos x="8" y="48"/>
              </a:cxn>
              <a:cxn ang="0">
                <a:pos x="11" y="62"/>
              </a:cxn>
              <a:cxn ang="0">
                <a:pos x="4" y="51"/>
              </a:cxn>
              <a:cxn ang="0">
                <a:pos x="0" y="34"/>
              </a:cxn>
              <a:cxn ang="0">
                <a:pos x="0" y="17"/>
              </a:cxn>
              <a:cxn ang="0">
                <a:pos x="2" y="0"/>
              </a:cxn>
            </a:cxnLst>
            <a:rect l="0" t="0" r="r" b="b"/>
            <a:pathLst>
              <a:path w="11" h="62">
                <a:moveTo>
                  <a:pt x="2" y="0"/>
                </a:moveTo>
                <a:lnTo>
                  <a:pt x="11" y="7"/>
                </a:lnTo>
                <a:lnTo>
                  <a:pt x="8" y="21"/>
                </a:lnTo>
                <a:lnTo>
                  <a:pt x="7" y="34"/>
                </a:lnTo>
                <a:lnTo>
                  <a:pt x="8" y="48"/>
                </a:lnTo>
                <a:lnTo>
                  <a:pt x="11" y="62"/>
                </a:lnTo>
                <a:lnTo>
                  <a:pt x="4" y="51"/>
                </a:lnTo>
                <a:lnTo>
                  <a:pt x="0" y="34"/>
                </a:lnTo>
                <a:lnTo>
                  <a:pt x="0" y="17"/>
                </a:lnTo>
                <a:lnTo>
                  <a:pt x="2" y="0"/>
                </a:lnTo>
                <a:close/>
              </a:path>
            </a:pathLst>
          </a:custGeom>
          <a:solidFill>
            <a:srgbClr val="2D2D2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7" name="Freeform 63"/>
          <p:cNvSpPr>
            <a:spLocks/>
          </p:cNvSpPr>
          <p:nvPr/>
        </p:nvSpPr>
        <p:spPr bwMode="auto">
          <a:xfrm>
            <a:off x="1418253" y="5184868"/>
            <a:ext cx="130088" cy="123774"/>
          </a:xfrm>
          <a:custGeom>
            <a:avLst/>
            <a:gdLst/>
            <a:ahLst/>
            <a:cxnLst>
              <a:cxn ang="0">
                <a:pos x="57" y="68"/>
              </a:cxn>
              <a:cxn ang="0">
                <a:pos x="54" y="69"/>
              </a:cxn>
              <a:cxn ang="0">
                <a:pos x="49" y="69"/>
              </a:cxn>
              <a:cxn ang="0">
                <a:pos x="45" y="70"/>
              </a:cxn>
              <a:cxn ang="0">
                <a:pos x="40" y="69"/>
              </a:cxn>
              <a:cxn ang="0">
                <a:pos x="36" y="69"/>
              </a:cxn>
              <a:cxn ang="0">
                <a:pos x="31" y="68"/>
              </a:cxn>
              <a:cxn ang="0">
                <a:pos x="25" y="67"/>
              </a:cxn>
              <a:cxn ang="0">
                <a:pos x="21" y="64"/>
              </a:cxn>
              <a:cxn ang="0">
                <a:pos x="9" y="54"/>
              </a:cxn>
              <a:cxn ang="0">
                <a:pos x="2" y="39"/>
              </a:cxn>
              <a:cxn ang="0">
                <a:pos x="0" y="20"/>
              </a:cxn>
              <a:cxn ang="0">
                <a:pos x="2" y="0"/>
              </a:cxn>
              <a:cxn ang="0">
                <a:pos x="29" y="20"/>
              </a:cxn>
              <a:cxn ang="0">
                <a:pos x="29" y="23"/>
              </a:cxn>
              <a:cxn ang="0">
                <a:pos x="31" y="25"/>
              </a:cxn>
              <a:cxn ang="0">
                <a:pos x="37" y="30"/>
              </a:cxn>
              <a:cxn ang="0">
                <a:pos x="42" y="35"/>
              </a:cxn>
              <a:cxn ang="0">
                <a:pos x="47" y="38"/>
              </a:cxn>
              <a:cxn ang="0">
                <a:pos x="53" y="39"/>
              </a:cxn>
              <a:cxn ang="0">
                <a:pos x="54" y="39"/>
              </a:cxn>
              <a:cxn ang="0">
                <a:pos x="55" y="39"/>
              </a:cxn>
              <a:cxn ang="0">
                <a:pos x="55" y="39"/>
              </a:cxn>
              <a:cxn ang="0">
                <a:pos x="56" y="39"/>
              </a:cxn>
              <a:cxn ang="0">
                <a:pos x="75" y="52"/>
              </a:cxn>
              <a:cxn ang="0">
                <a:pos x="71" y="58"/>
              </a:cxn>
              <a:cxn ang="0">
                <a:pos x="67" y="61"/>
              </a:cxn>
              <a:cxn ang="0">
                <a:pos x="62" y="66"/>
              </a:cxn>
              <a:cxn ang="0">
                <a:pos x="57" y="68"/>
              </a:cxn>
            </a:cxnLst>
            <a:rect l="0" t="0" r="r" b="b"/>
            <a:pathLst>
              <a:path w="75" h="70">
                <a:moveTo>
                  <a:pt x="57" y="68"/>
                </a:moveTo>
                <a:lnTo>
                  <a:pt x="54" y="69"/>
                </a:lnTo>
                <a:lnTo>
                  <a:pt x="49" y="69"/>
                </a:lnTo>
                <a:lnTo>
                  <a:pt x="45" y="70"/>
                </a:lnTo>
                <a:lnTo>
                  <a:pt x="40" y="69"/>
                </a:lnTo>
                <a:lnTo>
                  <a:pt x="36" y="69"/>
                </a:lnTo>
                <a:lnTo>
                  <a:pt x="31" y="68"/>
                </a:lnTo>
                <a:lnTo>
                  <a:pt x="25" y="67"/>
                </a:lnTo>
                <a:lnTo>
                  <a:pt x="21" y="64"/>
                </a:lnTo>
                <a:lnTo>
                  <a:pt x="9" y="54"/>
                </a:lnTo>
                <a:lnTo>
                  <a:pt x="2" y="39"/>
                </a:lnTo>
                <a:lnTo>
                  <a:pt x="0" y="20"/>
                </a:lnTo>
                <a:lnTo>
                  <a:pt x="2" y="0"/>
                </a:lnTo>
                <a:lnTo>
                  <a:pt x="29" y="20"/>
                </a:lnTo>
                <a:lnTo>
                  <a:pt x="29" y="23"/>
                </a:lnTo>
                <a:lnTo>
                  <a:pt x="31" y="25"/>
                </a:lnTo>
                <a:lnTo>
                  <a:pt x="37" y="30"/>
                </a:lnTo>
                <a:lnTo>
                  <a:pt x="42" y="35"/>
                </a:lnTo>
                <a:lnTo>
                  <a:pt x="47" y="38"/>
                </a:lnTo>
                <a:lnTo>
                  <a:pt x="53" y="39"/>
                </a:lnTo>
                <a:lnTo>
                  <a:pt x="54" y="39"/>
                </a:lnTo>
                <a:lnTo>
                  <a:pt x="55" y="39"/>
                </a:lnTo>
                <a:lnTo>
                  <a:pt x="55" y="39"/>
                </a:lnTo>
                <a:lnTo>
                  <a:pt x="56" y="39"/>
                </a:lnTo>
                <a:lnTo>
                  <a:pt x="75" y="52"/>
                </a:lnTo>
                <a:lnTo>
                  <a:pt x="71" y="58"/>
                </a:lnTo>
                <a:lnTo>
                  <a:pt x="67" y="61"/>
                </a:lnTo>
                <a:lnTo>
                  <a:pt x="62" y="66"/>
                </a:lnTo>
                <a:lnTo>
                  <a:pt x="57" y="68"/>
                </a:lnTo>
                <a:close/>
              </a:path>
            </a:pathLst>
          </a:custGeom>
          <a:solidFill>
            <a:srgbClr val="93939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8" name="Freeform 64"/>
          <p:cNvSpPr>
            <a:spLocks/>
          </p:cNvSpPr>
          <p:nvPr/>
        </p:nvSpPr>
        <p:spPr bwMode="auto">
          <a:xfrm>
            <a:off x="2135493" y="5580949"/>
            <a:ext cx="45707" cy="28291"/>
          </a:xfrm>
          <a:custGeom>
            <a:avLst/>
            <a:gdLst/>
            <a:ahLst/>
            <a:cxnLst>
              <a:cxn ang="0">
                <a:pos x="1" y="7"/>
              </a:cxn>
              <a:cxn ang="0">
                <a:pos x="24" y="0"/>
              </a:cxn>
              <a:cxn ang="0">
                <a:pos x="23" y="16"/>
              </a:cxn>
              <a:cxn ang="0">
                <a:pos x="17" y="15"/>
              </a:cxn>
              <a:cxn ang="0">
                <a:pos x="11" y="13"/>
              </a:cxn>
              <a:cxn ang="0">
                <a:pos x="6" y="12"/>
              </a:cxn>
              <a:cxn ang="0">
                <a:pos x="0" y="12"/>
              </a:cxn>
              <a:cxn ang="0">
                <a:pos x="1" y="7"/>
              </a:cxn>
            </a:cxnLst>
            <a:rect l="0" t="0" r="r" b="b"/>
            <a:pathLst>
              <a:path w="24" h="16">
                <a:moveTo>
                  <a:pt x="1" y="7"/>
                </a:moveTo>
                <a:lnTo>
                  <a:pt x="24" y="0"/>
                </a:lnTo>
                <a:lnTo>
                  <a:pt x="23" y="16"/>
                </a:lnTo>
                <a:lnTo>
                  <a:pt x="17" y="15"/>
                </a:lnTo>
                <a:lnTo>
                  <a:pt x="11" y="13"/>
                </a:lnTo>
                <a:lnTo>
                  <a:pt x="6" y="12"/>
                </a:lnTo>
                <a:lnTo>
                  <a:pt x="0" y="12"/>
                </a:lnTo>
                <a:lnTo>
                  <a:pt x="1" y="7"/>
                </a:lnTo>
                <a:close/>
              </a:path>
            </a:pathLst>
          </a:custGeom>
          <a:solidFill>
            <a:srgbClr val="A3DB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9" name="Freeform 65"/>
          <p:cNvSpPr>
            <a:spLocks/>
          </p:cNvSpPr>
          <p:nvPr/>
        </p:nvSpPr>
        <p:spPr bwMode="auto">
          <a:xfrm>
            <a:off x="2054628" y="5633994"/>
            <a:ext cx="101961" cy="159139"/>
          </a:xfrm>
          <a:custGeom>
            <a:avLst/>
            <a:gdLst/>
            <a:ahLst/>
            <a:cxnLst>
              <a:cxn ang="0">
                <a:pos x="4" y="33"/>
              </a:cxn>
              <a:cxn ang="0">
                <a:pos x="10" y="24"/>
              </a:cxn>
              <a:cxn ang="0">
                <a:pos x="17" y="14"/>
              </a:cxn>
              <a:cxn ang="0">
                <a:pos x="25" y="9"/>
              </a:cxn>
              <a:cxn ang="0">
                <a:pos x="34" y="4"/>
              </a:cxn>
              <a:cxn ang="0">
                <a:pos x="40" y="2"/>
              </a:cxn>
              <a:cxn ang="0">
                <a:pos x="46" y="0"/>
              </a:cxn>
              <a:cxn ang="0">
                <a:pos x="50" y="0"/>
              </a:cxn>
              <a:cxn ang="0">
                <a:pos x="56" y="0"/>
              </a:cxn>
              <a:cxn ang="0">
                <a:pos x="49" y="4"/>
              </a:cxn>
              <a:cxn ang="0">
                <a:pos x="44" y="7"/>
              </a:cxn>
              <a:cxn ang="0">
                <a:pos x="38" y="11"/>
              </a:cxn>
              <a:cxn ang="0">
                <a:pos x="32" y="15"/>
              </a:cxn>
              <a:cxn ang="0">
                <a:pos x="27" y="21"/>
              </a:cxn>
              <a:cxn ang="0">
                <a:pos x="23" y="27"/>
              </a:cxn>
              <a:cxn ang="0">
                <a:pos x="18" y="33"/>
              </a:cxn>
              <a:cxn ang="0">
                <a:pos x="15" y="40"/>
              </a:cxn>
              <a:cxn ang="0">
                <a:pos x="10" y="52"/>
              </a:cxn>
              <a:cxn ang="0">
                <a:pos x="9" y="65"/>
              </a:cxn>
              <a:cxn ang="0">
                <a:pos x="9" y="78"/>
              </a:cxn>
              <a:cxn ang="0">
                <a:pos x="11" y="90"/>
              </a:cxn>
              <a:cxn ang="0">
                <a:pos x="3" y="79"/>
              </a:cxn>
              <a:cxn ang="0">
                <a:pos x="0" y="64"/>
              </a:cxn>
              <a:cxn ang="0">
                <a:pos x="0" y="49"/>
              </a:cxn>
              <a:cxn ang="0">
                <a:pos x="4" y="33"/>
              </a:cxn>
            </a:cxnLst>
            <a:rect l="0" t="0" r="r" b="b"/>
            <a:pathLst>
              <a:path w="56" h="90">
                <a:moveTo>
                  <a:pt x="4" y="33"/>
                </a:moveTo>
                <a:lnTo>
                  <a:pt x="10" y="24"/>
                </a:lnTo>
                <a:lnTo>
                  <a:pt x="17" y="14"/>
                </a:lnTo>
                <a:lnTo>
                  <a:pt x="25" y="9"/>
                </a:lnTo>
                <a:lnTo>
                  <a:pt x="34" y="4"/>
                </a:lnTo>
                <a:lnTo>
                  <a:pt x="40" y="2"/>
                </a:lnTo>
                <a:lnTo>
                  <a:pt x="46" y="0"/>
                </a:lnTo>
                <a:lnTo>
                  <a:pt x="50" y="0"/>
                </a:lnTo>
                <a:lnTo>
                  <a:pt x="56" y="0"/>
                </a:lnTo>
                <a:lnTo>
                  <a:pt x="49" y="4"/>
                </a:lnTo>
                <a:lnTo>
                  <a:pt x="44" y="7"/>
                </a:lnTo>
                <a:lnTo>
                  <a:pt x="38" y="11"/>
                </a:lnTo>
                <a:lnTo>
                  <a:pt x="32" y="15"/>
                </a:lnTo>
                <a:lnTo>
                  <a:pt x="27" y="21"/>
                </a:lnTo>
                <a:lnTo>
                  <a:pt x="23" y="27"/>
                </a:lnTo>
                <a:lnTo>
                  <a:pt x="18" y="33"/>
                </a:lnTo>
                <a:lnTo>
                  <a:pt x="15" y="40"/>
                </a:lnTo>
                <a:lnTo>
                  <a:pt x="10" y="52"/>
                </a:lnTo>
                <a:lnTo>
                  <a:pt x="9" y="65"/>
                </a:lnTo>
                <a:lnTo>
                  <a:pt x="9" y="78"/>
                </a:lnTo>
                <a:lnTo>
                  <a:pt x="11" y="90"/>
                </a:lnTo>
                <a:lnTo>
                  <a:pt x="3" y="79"/>
                </a:lnTo>
                <a:lnTo>
                  <a:pt x="0" y="64"/>
                </a:lnTo>
                <a:lnTo>
                  <a:pt x="0" y="49"/>
                </a:lnTo>
                <a:lnTo>
                  <a:pt x="4" y="33"/>
                </a:lnTo>
                <a:close/>
              </a:path>
            </a:pathLst>
          </a:custGeom>
          <a:solidFill>
            <a:srgbClr val="2D2D2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0" name="Freeform 66"/>
          <p:cNvSpPr>
            <a:spLocks/>
          </p:cNvSpPr>
          <p:nvPr/>
        </p:nvSpPr>
        <p:spPr bwMode="auto">
          <a:xfrm>
            <a:off x="2100335" y="5658749"/>
            <a:ext cx="161731" cy="176821"/>
          </a:xfrm>
          <a:custGeom>
            <a:avLst/>
            <a:gdLst/>
            <a:ahLst/>
            <a:cxnLst>
              <a:cxn ang="0">
                <a:pos x="88" y="68"/>
              </a:cxn>
              <a:cxn ang="0">
                <a:pos x="82" y="79"/>
              </a:cxn>
              <a:cxn ang="0">
                <a:pos x="75" y="87"/>
              </a:cxn>
              <a:cxn ang="0">
                <a:pos x="66" y="94"/>
              </a:cxn>
              <a:cxn ang="0">
                <a:pos x="57" y="98"/>
              </a:cxn>
              <a:cxn ang="0">
                <a:pos x="49" y="101"/>
              </a:cxn>
              <a:cxn ang="0">
                <a:pos x="39" y="101"/>
              </a:cxn>
              <a:cxn ang="0">
                <a:pos x="31" y="99"/>
              </a:cxn>
              <a:cxn ang="0">
                <a:pos x="23" y="97"/>
              </a:cxn>
              <a:cxn ang="0">
                <a:pos x="24" y="96"/>
              </a:cxn>
              <a:cxn ang="0">
                <a:pos x="16" y="92"/>
              </a:cxn>
              <a:cxn ang="0">
                <a:pos x="6" y="80"/>
              </a:cxn>
              <a:cxn ang="0">
                <a:pos x="0" y="66"/>
              </a:cxn>
              <a:cxn ang="0">
                <a:pos x="0" y="49"/>
              </a:cxn>
              <a:cxn ang="0">
                <a:pos x="5" y="33"/>
              </a:cxn>
              <a:cxn ang="0">
                <a:pos x="8" y="27"/>
              </a:cxn>
              <a:cxn ang="0">
                <a:pos x="12" y="21"/>
              </a:cxn>
              <a:cxn ang="0">
                <a:pos x="16" y="15"/>
              </a:cxn>
              <a:cxn ang="0">
                <a:pos x="21" y="11"/>
              </a:cxn>
              <a:cxn ang="0">
                <a:pos x="25" y="7"/>
              </a:cxn>
              <a:cxn ang="0">
                <a:pos x="31" y="5"/>
              </a:cxn>
              <a:cxn ang="0">
                <a:pos x="36" y="1"/>
              </a:cxn>
              <a:cxn ang="0">
                <a:pos x="42" y="0"/>
              </a:cxn>
              <a:cxn ang="0">
                <a:pos x="38" y="59"/>
              </a:cxn>
              <a:cxn ang="0">
                <a:pos x="39" y="61"/>
              </a:cxn>
              <a:cxn ang="0">
                <a:pos x="42" y="65"/>
              </a:cxn>
              <a:cxn ang="0">
                <a:pos x="46" y="68"/>
              </a:cxn>
              <a:cxn ang="0">
                <a:pos x="51" y="72"/>
              </a:cxn>
              <a:cxn ang="0">
                <a:pos x="57" y="73"/>
              </a:cxn>
              <a:cxn ang="0">
                <a:pos x="62" y="72"/>
              </a:cxn>
              <a:cxn ang="0">
                <a:pos x="68" y="68"/>
              </a:cxn>
              <a:cxn ang="0">
                <a:pos x="72" y="65"/>
              </a:cxn>
              <a:cxn ang="0">
                <a:pos x="73" y="63"/>
              </a:cxn>
              <a:cxn ang="0">
                <a:pos x="73" y="61"/>
              </a:cxn>
              <a:cxn ang="0">
                <a:pos x="74" y="61"/>
              </a:cxn>
              <a:cxn ang="0">
                <a:pos x="88" y="23"/>
              </a:cxn>
              <a:cxn ang="0">
                <a:pos x="91" y="34"/>
              </a:cxn>
              <a:cxn ang="0">
                <a:pos x="92" y="45"/>
              </a:cxn>
              <a:cxn ang="0">
                <a:pos x="91" y="57"/>
              </a:cxn>
              <a:cxn ang="0">
                <a:pos x="88" y="68"/>
              </a:cxn>
            </a:cxnLst>
            <a:rect l="0" t="0" r="r" b="b"/>
            <a:pathLst>
              <a:path w="92" h="101">
                <a:moveTo>
                  <a:pt x="88" y="68"/>
                </a:moveTo>
                <a:lnTo>
                  <a:pt x="82" y="79"/>
                </a:lnTo>
                <a:lnTo>
                  <a:pt x="75" y="87"/>
                </a:lnTo>
                <a:lnTo>
                  <a:pt x="66" y="94"/>
                </a:lnTo>
                <a:lnTo>
                  <a:pt x="57" y="98"/>
                </a:lnTo>
                <a:lnTo>
                  <a:pt x="49" y="101"/>
                </a:lnTo>
                <a:lnTo>
                  <a:pt x="39" y="101"/>
                </a:lnTo>
                <a:lnTo>
                  <a:pt x="31" y="99"/>
                </a:lnTo>
                <a:lnTo>
                  <a:pt x="23" y="97"/>
                </a:lnTo>
                <a:lnTo>
                  <a:pt x="24" y="96"/>
                </a:lnTo>
                <a:lnTo>
                  <a:pt x="16" y="92"/>
                </a:lnTo>
                <a:lnTo>
                  <a:pt x="6" y="80"/>
                </a:lnTo>
                <a:lnTo>
                  <a:pt x="0" y="66"/>
                </a:lnTo>
                <a:lnTo>
                  <a:pt x="0" y="49"/>
                </a:lnTo>
                <a:lnTo>
                  <a:pt x="5" y="33"/>
                </a:lnTo>
                <a:lnTo>
                  <a:pt x="8" y="27"/>
                </a:lnTo>
                <a:lnTo>
                  <a:pt x="12" y="21"/>
                </a:lnTo>
                <a:lnTo>
                  <a:pt x="16" y="15"/>
                </a:lnTo>
                <a:lnTo>
                  <a:pt x="21" y="11"/>
                </a:lnTo>
                <a:lnTo>
                  <a:pt x="25" y="7"/>
                </a:lnTo>
                <a:lnTo>
                  <a:pt x="31" y="5"/>
                </a:lnTo>
                <a:lnTo>
                  <a:pt x="36" y="1"/>
                </a:lnTo>
                <a:lnTo>
                  <a:pt x="42" y="0"/>
                </a:lnTo>
                <a:lnTo>
                  <a:pt x="38" y="59"/>
                </a:lnTo>
                <a:lnTo>
                  <a:pt x="39" y="61"/>
                </a:lnTo>
                <a:lnTo>
                  <a:pt x="42" y="65"/>
                </a:lnTo>
                <a:lnTo>
                  <a:pt x="46" y="68"/>
                </a:lnTo>
                <a:lnTo>
                  <a:pt x="51" y="72"/>
                </a:lnTo>
                <a:lnTo>
                  <a:pt x="57" y="73"/>
                </a:lnTo>
                <a:lnTo>
                  <a:pt x="62" y="72"/>
                </a:lnTo>
                <a:lnTo>
                  <a:pt x="68" y="68"/>
                </a:lnTo>
                <a:lnTo>
                  <a:pt x="72" y="65"/>
                </a:lnTo>
                <a:lnTo>
                  <a:pt x="73" y="63"/>
                </a:lnTo>
                <a:lnTo>
                  <a:pt x="73" y="61"/>
                </a:lnTo>
                <a:lnTo>
                  <a:pt x="74" y="61"/>
                </a:lnTo>
                <a:lnTo>
                  <a:pt x="88" y="23"/>
                </a:lnTo>
                <a:lnTo>
                  <a:pt x="91" y="34"/>
                </a:lnTo>
                <a:lnTo>
                  <a:pt x="92" y="45"/>
                </a:lnTo>
                <a:lnTo>
                  <a:pt x="91" y="57"/>
                </a:lnTo>
                <a:lnTo>
                  <a:pt x="88" y="68"/>
                </a:lnTo>
                <a:close/>
              </a:path>
            </a:pathLst>
          </a:custGeom>
          <a:solidFill>
            <a:srgbClr val="93939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1" name="Freeform 67"/>
          <p:cNvSpPr>
            <a:spLocks/>
          </p:cNvSpPr>
          <p:nvPr/>
        </p:nvSpPr>
        <p:spPr bwMode="auto">
          <a:xfrm>
            <a:off x="2195263" y="5552656"/>
            <a:ext cx="84381" cy="205112"/>
          </a:xfrm>
          <a:custGeom>
            <a:avLst/>
            <a:gdLst/>
            <a:ahLst/>
            <a:cxnLst>
              <a:cxn ang="0">
                <a:pos x="23" y="64"/>
              </a:cxn>
              <a:cxn ang="0">
                <a:pos x="22" y="66"/>
              </a:cxn>
              <a:cxn ang="0">
                <a:pos x="22" y="66"/>
              </a:cxn>
              <a:cxn ang="0">
                <a:pos x="22" y="66"/>
              </a:cxn>
              <a:cxn ang="0">
                <a:pos x="22" y="66"/>
              </a:cxn>
              <a:cxn ang="0">
                <a:pos x="22" y="66"/>
              </a:cxn>
              <a:cxn ang="0">
                <a:pos x="5" y="112"/>
              </a:cxn>
              <a:cxn ang="0">
                <a:pos x="4" y="114"/>
              </a:cxn>
              <a:cxn ang="0">
                <a:pos x="4" y="114"/>
              </a:cxn>
              <a:cxn ang="0">
                <a:pos x="4" y="114"/>
              </a:cxn>
              <a:cxn ang="0">
                <a:pos x="3" y="115"/>
              </a:cxn>
              <a:cxn ang="0">
                <a:pos x="3" y="114"/>
              </a:cxn>
              <a:cxn ang="0">
                <a:pos x="1" y="114"/>
              </a:cxn>
              <a:cxn ang="0">
                <a:pos x="1" y="114"/>
              </a:cxn>
              <a:cxn ang="0">
                <a:pos x="0" y="112"/>
              </a:cxn>
              <a:cxn ang="0">
                <a:pos x="7" y="11"/>
              </a:cxn>
              <a:cxn ang="0">
                <a:pos x="49" y="0"/>
              </a:cxn>
              <a:cxn ang="0">
                <a:pos x="23" y="64"/>
              </a:cxn>
            </a:cxnLst>
            <a:rect l="0" t="0" r="r" b="b"/>
            <a:pathLst>
              <a:path w="49" h="115">
                <a:moveTo>
                  <a:pt x="23" y="64"/>
                </a:moveTo>
                <a:lnTo>
                  <a:pt x="22" y="66"/>
                </a:lnTo>
                <a:lnTo>
                  <a:pt x="22" y="66"/>
                </a:lnTo>
                <a:lnTo>
                  <a:pt x="22" y="66"/>
                </a:lnTo>
                <a:lnTo>
                  <a:pt x="22" y="66"/>
                </a:lnTo>
                <a:lnTo>
                  <a:pt x="22" y="66"/>
                </a:lnTo>
                <a:lnTo>
                  <a:pt x="5" y="112"/>
                </a:lnTo>
                <a:lnTo>
                  <a:pt x="4" y="114"/>
                </a:lnTo>
                <a:lnTo>
                  <a:pt x="4" y="114"/>
                </a:lnTo>
                <a:lnTo>
                  <a:pt x="4" y="114"/>
                </a:lnTo>
                <a:lnTo>
                  <a:pt x="3" y="115"/>
                </a:lnTo>
                <a:lnTo>
                  <a:pt x="3" y="114"/>
                </a:lnTo>
                <a:lnTo>
                  <a:pt x="1" y="114"/>
                </a:lnTo>
                <a:lnTo>
                  <a:pt x="1" y="114"/>
                </a:lnTo>
                <a:lnTo>
                  <a:pt x="0" y="112"/>
                </a:lnTo>
                <a:lnTo>
                  <a:pt x="7" y="11"/>
                </a:lnTo>
                <a:lnTo>
                  <a:pt x="49" y="0"/>
                </a:lnTo>
                <a:lnTo>
                  <a:pt x="23" y="64"/>
                </a:lnTo>
                <a:close/>
              </a:path>
            </a:pathLst>
          </a:custGeom>
          <a:solidFill>
            <a:srgbClr val="A3DB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2" name="Freeform 68"/>
          <p:cNvSpPr>
            <a:spLocks/>
          </p:cNvSpPr>
          <p:nvPr/>
        </p:nvSpPr>
        <p:spPr bwMode="auto">
          <a:xfrm>
            <a:off x="4005943" y="5029266"/>
            <a:ext cx="42191" cy="24755"/>
          </a:xfrm>
          <a:custGeom>
            <a:avLst/>
            <a:gdLst/>
            <a:ahLst/>
            <a:cxnLst>
              <a:cxn ang="0">
                <a:pos x="1" y="7"/>
              </a:cxn>
              <a:cxn ang="0">
                <a:pos x="25" y="0"/>
              </a:cxn>
              <a:cxn ang="0">
                <a:pos x="23" y="15"/>
              </a:cxn>
              <a:cxn ang="0">
                <a:pos x="18" y="13"/>
              </a:cxn>
              <a:cxn ang="0">
                <a:pos x="12" y="12"/>
              </a:cxn>
              <a:cxn ang="0">
                <a:pos x="6" y="12"/>
              </a:cxn>
              <a:cxn ang="0">
                <a:pos x="0" y="12"/>
              </a:cxn>
              <a:cxn ang="0">
                <a:pos x="1" y="7"/>
              </a:cxn>
            </a:cxnLst>
            <a:rect l="0" t="0" r="r" b="b"/>
            <a:pathLst>
              <a:path w="25" h="15">
                <a:moveTo>
                  <a:pt x="1" y="7"/>
                </a:moveTo>
                <a:lnTo>
                  <a:pt x="25" y="0"/>
                </a:lnTo>
                <a:lnTo>
                  <a:pt x="23" y="15"/>
                </a:lnTo>
                <a:lnTo>
                  <a:pt x="18" y="13"/>
                </a:lnTo>
                <a:lnTo>
                  <a:pt x="12" y="12"/>
                </a:lnTo>
                <a:lnTo>
                  <a:pt x="6" y="12"/>
                </a:lnTo>
                <a:lnTo>
                  <a:pt x="0" y="12"/>
                </a:lnTo>
                <a:lnTo>
                  <a:pt x="1" y="7"/>
                </a:lnTo>
                <a:close/>
              </a:path>
            </a:pathLst>
          </a:custGeom>
          <a:solidFill>
            <a:srgbClr val="A3DB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3" name="Freeform 69"/>
          <p:cNvSpPr>
            <a:spLocks/>
          </p:cNvSpPr>
          <p:nvPr/>
        </p:nvSpPr>
        <p:spPr bwMode="auto">
          <a:xfrm>
            <a:off x="3925078" y="5075239"/>
            <a:ext cx="94929" cy="159139"/>
          </a:xfrm>
          <a:custGeom>
            <a:avLst/>
            <a:gdLst/>
            <a:ahLst/>
            <a:cxnLst>
              <a:cxn ang="0">
                <a:pos x="5" y="32"/>
              </a:cxn>
              <a:cxn ang="0">
                <a:pos x="9" y="23"/>
              </a:cxn>
              <a:cxn ang="0">
                <a:pos x="16" y="14"/>
              </a:cxn>
              <a:cxn ang="0">
                <a:pos x="26" y="7"/>
              </a:cxn>
              <a:cxn ang="0">
                <a:pos x="35" y="2"/>
              </a:cxn>
              <a:cxn ang="0">
                <a:pos x="41" y="1"/>
              </a:cxn>
              <a:cxn ang="0">
                <a:pos x="45" y="0"/>
              </a:cxn>
              <a:cxn ang="0">
                <a:pos x="51" y="0"/>
              </a:cxn>
              <a:cxn ang="0">
                <a:pos x="56" y="0"/>
              </a:cxn>
              <a:cxn ang="0">
                <a:pos x="49" y="2"/>
              </a:cxn>
              <a:cxn ang="0">
                <a:pos x="43" y="6"/>
              </a:cxn>
              <a:cxn ang="0">
                <a:pos x="37" y="9"/>
              </a:cxn>
              <a:cxn ang="0">
                <a:pos x="33" y="14"/>
              </a:cxn>
              <a:cxn ang="0">
                <a:pos x="27" y="19"/>
              </a:cxn>
              <a:cxn ang="0">
                <a:pos x="22" y="25"/>
              </a:cxn>
              <a:cxn ang="0">
                <a:pos x="19" y="32"/>
              </a:cxn>
              <a:cxn ang="0">
                <a:pos x="15" y="39"/>
              </a:cxn>
              <a:cxn ang="0">
                <a:pos x="11" y="52"/>
              </a:cxn>
              <a:cxn ang="0">
                <a:pos x="9" y="64"/>
              </a:cxn>
              <a:cxn ang="0">
                <a:pos x="9" y="77"/>
              </a:cxn>
              <a:cxn ang="0">
                <a:pos x="12" y="89"/>
              </a:cxn>
              <a:cxn ang="0">
                <a:pos x="4" y="77"/>
              </a:cxn>
              <a:cxn ang="0">
                <a:pos x="0" y="63"/>
              </a:cxn>
              <a:cxn ang="0">
                <a:pos x="0" y="48"/>
              </a:cxn>
              <a:cxn ang="0">
                <a:pos x="5" y="32"/>
              </a:cxn>
            </a:cxnLst>
            <a:rect l="0" t="0" r="r" b="b"/>
            <a:pathLst>
              <a:path w="56" h="89">
                <a:moveTo>
                  <a:pt x="5" y="32"/>
                </a:moveTo>
                <a:lnTo>
                  <a:pt x="9" y="23"/>
                </a:lnTo>
                <a:lnTo>
                  <a:pt x="16" y="14"/>
                </a:lnTo>
                <a:lnTo>
                  <a:pt x="26" y="7"/>
                </a:lnTo>
                <a:lnTo>
                  <a:pt x="35" y="2"/>
                </a:lnTo>
                <a:lnTo>
                  <a:pt x="41" y="1"/>
                </a:lnTo>
                <a:lnTo>
                  <a:pt x="45" y="0"/>
                </a:lnTo>
                <a:lnTo>
                  <a:pt x="51" y="0"/>
                </a:lnTo>
                <a:lnTo>
                  <a:pt x="56" y="0"/>
                </a:lnTo>
                <a:lnTo>
                  <a:pt x="49" y="2"/>
                </a:lnTo>
                <a:lnTo>
                  <a:pt x="43" y="6"/>
                </a:lnTo>
                <a:lnTo>
                  <a:pt x="37" y="9"/>
                </a:lnTo>
                <a:lnTo>
                  <a:pt x="33" y="14"/>
                </a:lnTo>
                <a:lnTo>
                  <a:pt x="27" y="19"/>
                </a:lnTo>
                <a:lnTo>
                  <a:pt x="22" y="25"/>
                </a:lnTo>
                <a:lnTo>
                  <a:pt x="19" y="32"/>
                </a:lnTo>
                <a:lnTo>
                  <a:pt x="15" y="39"/>
                </a:lnTo>
                <a:lnTo>
                  <a:pt x="11" y="52"/>
                </a:lnTo>
                <a:lnTo>
                  <a:pt x="9" y="64"/>
                </a:lnTo>
                <a:lnTo>
                  <a:pt x="9" y="77"/>
                </a:lnTo>
                <a:lnTo>
                  <a:pt x="12" y="89"/>
                </a:lnTo>
                <a:lnTo>
                  <a:pt x="4" y="77"/>
                </a:lnTo>
                <a:lnTo>
                  <a:pt x="0" y="63"/>
                </a:lnTo>
                <a:lnTo>
                  <a:pt x="0" y="48"/>
                </a:lnTo>
                <a:lnTo>
                  <a:pt x="5" y="32"/>
                </a:lnTo>
                <a:close/>
              </a:path>
            </a:pathLst>
          </a:custGeom>
          <a:solidFill>
            <a:srgbClr val="2D2D2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4" name="Freeform 70"/>
          <p:cNvSpPr>
            <a:spLocks/>
          </p:cNvSpPr>
          <p:nvPr/>
        </p:nvSpPr>
        <p:spPr bwMode="auto">
          <a:xfrm>
            <a:off x="3967269" y="5099994"/>
            <a:ext cx="161731" cy="176821"/>
          </a:xfrm>
          <a:custGeom>
            <a:avLst/>
            <a:gdLst/>
            <a:ahLst/>
            <a:cxnLst>
              <a:cxn ang="0">
                <a:pos x="86" y="68"/>
              </a:cxn>
              <a:cxn ang="0">
                <a:pos x="80" y="77"/>
              </a:cxn>
              <a:cxn ang="0">
                <a:pos x="73" y="86"/>
              </a:cxn>
              <a:cxn ang="0">
                <a:pos x="65" y="93"/>
              </a:cxn>
              <a:cxn ang="0">
                <a:pos x="56" y="98"/>
              </a:cxn>
              <a:cxn ang="0">
                <a:pos x="48" y="100"/>
              </a:cxn>
              <a:cxn ang="0">
                <a:pos x="39" y="100"/>
              </a:cxn>
              <a:cxn ang="0">
                <a:pos x="31" y="99"/>
              </a:cxn>
              <a:cxn ang="0">
                <a:pos x="23" y="97"/>
              </a:cxn>
              <a:cxn ang="0">
                <a:pos x="23" y="94"/>
              </a:cxn>
              <a:cxn ang="0">
                <a:pos x="15" y="91"/>
              </a:cxn>
              <a:cxn ang="0">
                <a:pos x="5" y="79"/>
              </a:cxn>
              <a:cxn ang="0">
                <a:pos x="0" y="64"/>
              </a:cxn>
              <a:cxn ang="0">
                <a:pos x="0" y="48"/>
              </a:cxn>
              <a:cxn ang="0">
                <a:pos x="4" y="31"/>
              </a:cxn>
              <a:cxn ang="0">
                <a:pos x="8" y="25"/>
              </a:cxn>
              <a:cxn ang="0">
                <a:pos x="11" y="19"/>
              </a:cxn>
              <a:cxn ang="0">
                <a:pos x="15" y="15"/>
              </a:cxn>
              <a:cxn ang="0">
                <a:pos x="19" y="10"/>
              </a:cxn>
              <a:cxn ang="0">
                <a:pos x="25" y="7"/>
              </a:cxn>
              <a:cxn ang="0">
                <a:pos x="30" y="3"/>
              </a:cxn>
              <a:cxn ang="0">
                <a:pos x="35" y="1"/>
              </a:cxn>
              <a:cxn ang="0">
                <a:pos x="41" y="0"/>
              </a:cxn>
              <a:cxn ang="0">
                <a:pos x="36" y="58"/>
              </a:cxn>
              <a:cxn ang="0">
                <a:pos x="39" y="61"/>
              </a:cxn>
              <a:cxn ang="0">
                <a:pos x="41" y="63"/>
              </a:cxn>
              <a:cxn ang="0">
                <a:pos x="46" y="68"/>
              </a:cxn>
              <a:cxn ang="0">
                <a:pos x="50" y="71"/>
              </a:cxn>
              <a:cxn ang="0">
                <a:pos x="56" y="72"/>
              </a:cxn>
              <a:cxn ang="0">
                <a:pos x="62" y="71"/>
              </a:cxn>
              <a:cxn ang="0">
                <a:pos x="68" y="68"/>
              </a:cxn>
              <a:cxn ang="0">
                <a:pos x="71" y="63"/>
              </a:cxn>
              <a:cxn ang="0">
                <a:pos x="72" y="61"/>
              </a:cxn>
              <a:cxn ang="0">
                <a:pos x="72" y="61"/>
              </a:cxn>
              <a:cxn ang="0">
                <a:pos x="72" y="60"/>
              </a:cxn>
              <a:cxn ang="0">
                <a:pos x="87" y="23"/>
              </a:cxn>
              <a:cxn ang="0">
                <a:pos x="91" y="33"/>
              </a:cxn>
              <a:cxn ang="0">
                <a:pos x="92" y="45"/>
              </a:cxn>
              <a:cxn ang="0">
                <a:pos x="89" y="56"/>
              </a:cxn>
              <a:cxn ang="0">
                <a:pos x="86" y="68"/>
              </a:cxn>
            </a:cxnLst>
            <a:rect l="0" t="0" r="r" b="b"/>
            <a:pathLst>
              <a:path w="92" h="100">
                <a:moveTo>
                  <a:pt x="86" y="68"/>
                </a:moveTo>
                <a:lnTo>
                  <a:pt x="80" y="77"/>
                </a:lnTo>
                <a:lnTo>
                  <a:pt x="73" y="86"/>
                </a:lnTo>
                <a:lnTo>
                  <a:pt x="65" y="93"/>
                </a:lnTo>
                <a:lnTo>
                  <a:pt x="56" y="98"/>
                </a:lnTo>
                <a:lnTo>
                  <a:pt x="48" y="100"/>
                </a:lnTo>
                <a:lnTo>
                  <a:pt x="39" y="100"/>
                </a:lnTo>
                <a:lnTo>
                  <a:pt x="31" y="99"/>
                </a:lnTo>
                <a:lnTo>
                  <a:pt x="23" y="97"/>
                </a:lnTo>
                <a:lnTo>
                  <a:pt x="23" y="94"/>
                </a:lnTo>
                <a:lnTo>
                  <a:pt x="15" y="91"/>
                </a:lnTo>
                <a:lnTo>
                  <a:pt x="5" y="79"/>
                </a:lnTo>
                <a:lnTo>
                  <a:pt x="0" y="64"/>
                </a:lnTo>
                <a:lnTo>
                  <a:pt x="0" y="48"/>
                </a:lnTo>
                <a:lnTo>
                  <a:pt x="4" y="31"/>
                </a:lnTo>
                <a:lnTo>
                  <a:pt x="8" y="25"/>
                </a:lnTo>
                <a:lnTo>
                  <a:pt x="11" y="19"/>
                </a:lnTo>
                <a:lnTo>
                  <a:pt x="15" y="15"/>
                </a:lnTo>
                <a:lnTo>
                  <a:pt x="19" y="10"/>
                </a:lnTo>
                <a:lnTo>
                  <a:pt x="25" y="7"/>
                </a:lnTo>
                <a:lnTo>
                  <a:pt x="30" y="3"/>
                </a:lnTo>
                <a:lnTo>
                  <a:pt x="35" y="1"/>
                </a:lnTo>
                <a:lnTo>
                  <a:pt x="41" y="0"/>
                </a:lnTo>
                <a:lnTo>
                  <a:pt x="36" y="58"/>
                </a:lnTo>
                <a:lnTo>
                  <a:pt x="39" y="61"/>
                </a:lnTo>
                <a:lnTo>
                  <a:pt x="41" y="63"/>
                </a:lnTo>
                <a:lnTo>
                  <a:pt x="46" y="68"/>
                </a:lnTo>
                <a:lnTo>
                  <a:pt x="50" y="71"/>
                </a:lnTo>
                <a:lnTo>
                  <a:pt x="56" y="72"/>
                </a:lnTo>
                <a:lnTo>
                  <a:pt x="62" y="71"/>
                </a:lnTo>
                <a:lnTo>
                  <a:pt x="68" y="68"/>
                </a:lnTo>
                <a:lnTo>
                  <a:pt x="71" y="63"/>
                </a:lnTo>
                <a:lnTo>
                  <a:pt x="72" y="61"/>
                </a:lnTo>
                <a:lnTo>
                  <a:pt x="72" y="61"/>
                </a:lnTo>
                <a:lnTo>
                  <a:pt x="72" y="60"/>
                </a:lnTo>
                <a:lnTo>
                  <a:pt x="87" y="23"/>
                </a:lnTo>
                <a:lnTo>
                  <a:pt x="91" y="33"/>
                </a:lnTo>
                <a:lnTo>
                  <a:pt x="92" y="45"/>
                </a:lnTo>
                <a:lnTo>
                  <a:pt x="89" y="56"/>
                </a:lnTo>
                <a:lnTo>
                  <a:pt x="86" y="68"/>
                </a:lnTo>
                <a:close/>
              </a:path>
            </a:pathLst>
          </a:custGeom>
          <a:solidFill>
            <a:srgbClr val="93939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5" name="Freeform 71"/>
          <p:cNvSpPr>
            <a:spLocks/>
          </p:cNvSpPr>
          <p:nvPr/>
        </p:nvSpPr>
        <p:spPr bwMode="auto">
          <a:xfrm>
            <a:off x="4062197" y="5000975"/>
            <a:ext cx="84381" cy="198040"/>
          </a:xfrm>
          <a:custGeom>
            <a:avLst/>
            <a:gdLst/>
            <a:ahLst/>
            <a:cxnLst>
              <a:cxn ang="0">
                <a:pos x="23" y="63"/>
              </a:cxn>
              <a:cxn ang="0">
                <a:pos x="21" y="65"/>
              </a:cxn>
              <a:cxn ang="0">
                <a:pos x="22" y="65"/>
              </a:cxn>
              <a:cxn ang="0">
                <a:pos x="22" y="65"/>
              </a:cxn>
              <a:cxn ang="0">
                <a:pos x="22" y="66"/>
              </a:cxn>
              <a:cxn ang="0">
                <a:pos x="22" y="66"/>
              </a:cxn>
              <a:cxn ang="0">
                <a:pos x="4" y="111"/>
              </a:cxn>
              <a:cxn ang="0">
                <a:pos x="3" y="112"/>
              </a:cxn>
              <a:cxn ang="0">
                <a:pos x="3" y="112"/>
              </a:cxn>
              <a:cxn ang="0">
                <a:pos x="2" y="113"/>
              </a:cxn>
              <a:cxn ang="0">
                <a:pos x="2" y="113"/>
              </a:cxn>
              <a:cxn ang="0">
                <a:pos x="1" y="113"/>
              </a:cxn>
              <a:cxn ang="0">
                <a:pos x="1" y="112"/>
              </a:cxn>
              <a:cxn ang="0">
                <a:pos x="0" y="112"/>
              </a:cxn>
              <a:cxn ang="0">
                <a:pos x="0" y="111"/>
              </a:cxn>
              <a:cxn ang="0">
                <a:pos x="7" y="12"/>
              </a:cxn>
              <a:cxn ang="0">
                <a:pos x="47" y="0"/>
              </a:cxn>
              <a:cxn ang="0">
                <a:pos x="23" y="63"/>
              </a:cxn>
            </a:cxnLst>
            <a:rect l="0" t="0" r="r" b="b"/>
            <a:pathLst>
              <a:path w="47" h="113">
                <a:moveTo>
                  <a:pt x="23" y="63"/>
                </a:moveTo>
                <a:lnTo>
                  <a:pt x="21" y="65"/>
                </a:lnTo>
                <a:lnTo>
                  <a:pt x="22" y="65"/>
                </a:lnTo>
                <a:lnTo>
                  <a:pt x="22" y="65"/>
                </a:lnTo>
                <a:lnTo>
                  <a:pt x="22" y="66"/>
                </a:lnTo>
                <a:lnTo>
                  <a:pt x="22" y="66"/>
                </a:lnTo>
                <a:lnTo>
                  <a:pt x="4" y="111"/>
                </a:lnTo>
                <a:lnTo>
                  <a:pt x="3" y="112"/>
                </a:lnTo>
                <a:lnTo>
                  <a:pt x="3" y="112"/>
                </a:lnTo>
                <a:lnTo>
                  <a:pt x="2" y="113"/>
                </a:lnTo>
                <a:lnTo>
                  <a:pt x="2" y="113"/>
                </a:lnTo>
                <a:lnTo>
                  <a:pt x="1" y="113"/>
                </a:lnTo>
                <a:lnTo>
                  <a:pt x="1" y="112"/>
                </a:lnTo>
                <a:lnTo>
                  <a:pt x="0" y="112"/>
                </a:lnTo>
                <a:lnTo>
                  <a:pt x="0" y="111"/>
                </a:lnTo>
                <a:lnTo>
                  <a:pt x="7" y="12"/>
                </a:lnTo>
                <a:lnTo>
                  <a:pt x="47" y="0"/>
                </a:lnTo>
                <a:lnTo>
                  <a:pt x="23" y="63"/>
                </a:lnTo>
                <a:close/>
              </a:path>
            </a:pathLst>
          </a:custGeom>
          <a:solidFill>
            <a:srgbClr val="A3DB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0" name="Freeform 76"/>
          <p:cNvSpPr>
            <a:spLocks/>
          </p:cNvSpPr>
          <p:nvPr/>
        </p:nvSpPr>
        <p:spPr bwMode="auto">
          <a:xfrm>
            <a:off x="3629744" y="3466165"/>
            <a:ext cx="703177" cy="495100"/>
          </a:xfrm>
          <a:custGeom>
            <a:avLst/>
            <a:gdLst/>
            <a:ahLst/>
            <a:cxnLst>
              <a:cxn ang="0">
                <a:pos x="0" y="0"/>
              </a:cxn>
              <a:cxn ang="0">
                <a:pos x="401" y="197"/>
              </a:cxn>
              <a:cxn ang="0">
                <a:pos x="14" y="278"/>
              </a:cxn>
              <a:cxn ang="0">
                <a:pos x="0" y="0"/>
              </a:cxn>
            </a:cxnLst>
            <a:rect l="0" t="0" r="r" b="b"/>
            <a:pathLst>
              <a:path w="401" h="278">
                <a:moveTo>
                  <a:pt x="0" y="0"/>
                </a:moveTo>
                <a:lnTo>
                  <a:pt x="401" y="197"/>
                </a:lnTo>
                <a:lnTo>
                  <a:pt x="14" y="278"/>
                </a:lnTo>
                <a:lnTo>
                  <a:pt x="0" y="0"/>
                </a:lnTo>
                <a:close/>
              </a:path>
            </a:pathLst>
          </a:custGeom>
          <a:solidFill>
            <a:srgbClr val="91AAC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7" name="Freeform 83"/>
          <p:cNvSpPr>
            <a:spLocks/>
          </p:cNvSpPr>
          <p:nvPr/>
        </p:nvSpPr>
        <p:spPr bwMode="auto">
          <a:xfrm>
            <a:off x="3559426" y="3469702"/>
            <a:ext cx="31643" cy="28291"/>
          </a:xfrm>
          <a:custGeom>
            <a:avLst/>
            <a:gdLst/>
            <a:ahLst/>
            <a:cxnLst>
              <a:cxn ang="0">
                <a:pos x="18" y="4"/>
              </a:cxn>
              <a:cxn ang="0">
                <a:pos x="15" y="7"/>
              </a:cxn>
              <a:cxn ang="0">
                <a:pos x="11" y="9"/>
              </a:cxn>
              <a:cxn ang="0">
                <a:pos x="8" y="12"/>
              </a:cxn>
              <a:cxn ang="0">
                <a:pos x="3" y="16"/>
              </a:cxn>
              <a:cxn ang="0">
                <a:pos x="0" y="0"/>
              </a:cxn>
              <a:cxn ang="0">
                <a:pos x="18" y="4"/>
              </a:cxn>
            </a:cxnLst>
            <a:rect l="0" t="0" r="r" b="b"/>
            <a:pathLst>
              <a:path w="18" h="16">
                <a:moveTo>
                  <a:pt x="18" y="4"/>
                </a:moveTo>
                <a:lnTo>
                  <a:pt x="15" y="7"/>
                </a:lnTo>
                <a:lnTo>
                  <a:pt x="11" y="9"/>
                </a:lnTo>
                <a:lnTo>
                  <a:pt x="8" y="12"/>
                </a:lnTo>
                <a:lnTo>
                  <a:pt x="3" y="16"/>
                </a:lnTo>
                <a:lnTo>
                  <a:pt x="0" y="0"/>
                </a:lnTo>
                <a:lnTo>
                  <a:pt x="18" y="4"/>
                </a:lnTo>
                <a:close/>
              </a:path>
            </a:pathLst>
          </a:custGeom>
          <a:solidFill>
            <a:srgbClr val="60350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9" name="Freeform 85"/>
          <p:cNvSpPr>
            <a:spLocks/>
          </p:cNvSpPr>
          <p:nvPr/>
        </p:nvSpPr>
        <p:spPr bwMode="auto">
          <a:xfrm>
            <a:off x="3088298" y="3812736"/>
            <a:ext cx="77350" cy="21219"/>
          </a:xfrm>
          <a:custGeom>
            <a:avLst/>
            <a:gdLst/>
            <a:ahLst/>
            <a:cxnLst>
              <a:cxn ang="0">
                <a:pos x="44" y="0"/>
              </a:cxn>
              <a:cxn ang="0">
                <a:pos x="38" y="5"/>
              </a:cxn>
              <a:cxn ang="0">
                <a:pos x="34" y="7"/>
              </a:cxn>
              <a:cxn ang="0">
                <a:pos x="31" y="10"/>
              </a:cxn>
              <a:cxn ang="0">
                <a:pos x="30" y="11"/>
              </a:cxn>
              <a:cxn ang="0">
                <a:pos x="28" y="12"/>
              </a:cxn>
              <a:cxn ang="0">
                <a:pos x="23" y="12"/>
              </a:cxn>
              <a:cxn ang="0">
                <a:pos x="19" y="12"/>
              </a:cxn>
              <a:cxn ang="0">
                <a:pos x="14" y="12"/>
              </a:cxn>
              <a:cxn ang="0">
                <a:pos x="0" y="10"/>
              </a:cxn>
              <a:cxn ang="0">
                <a:pos x="44" y="0"/>
              </a:cxn>
            </a:cxnLst>
            <a:rect l="0" t="0" r="r" b="b"/>
            <a:pathLst>
              <a:path w="44" h="12">
                <a:moveTo>
                  <a:pt x="44" y="0"/>
                </a:moveTo>
                <a:lnTo>
                  <a:pt x="38" y="5"/>
                </a:lnTo>
                <a:lnTo>
                  <a:pt x="34" y="7"/>
                </a:lnTo>
                <a:lnTo>
                  <a:pt x="31" y="10"/>
                </a:lnTo>
                <a:lnTo>
                  <a:pt x="30" y="11"/>
                </a:lnTo>
                <a:lnTo>
                  <a:pt x="28" y="12"/>
                </a:lnTo>
                <a:lnTo>
                  <a:pt x="23" y="12"/>
                </a:lnTo>
                <a:lnTo>
                  <a:pt x="19" y="12"/>
                </a:lnTo>
                <a:lnTo>
                  <a:pt x="14" y="12"/>
                </a:lnTo>
                <a:lnTo>
                  <a:pt x="0" y="10"/>
                </a:lnTo>
                <a:lnTo>
                  <a:pt x="44" y="0"/>
                </a:lnTo>
                <a:close/>
              </a:path>
            </a:pathLst>
          </a:custGeom>
          <a:solidFill>
            <a:srgbClr val="60350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0" name="Freeform 86"/>
          <p:cNvSpPr>
            <a:spLocks/>
          </p:cNvSpPr>
          <p:nvPr/>
        </p:nvSpPr>
        <p:spPr bwMode="auto">
          <a:xfrm>
            <a:off x="3098845" y="3374218"/>
            <a:ext cx="49222" cy="17681"/>
          </a:xfrm>
          <a:custGeom>
            <a:avLst/>
            <a:gdLst/>
            <a:ahLst/>
            <a:cxnLst>
              <a:cxn ang="0">
                <a:pos x="25" y="0"/>
              </a:cxn>
              <a:cxn ang="0">
                <a:pos x="27" y="2"/>
              </a:cxn>
              <a:cxn ang="0">
                <a:pos x="28" y="3"/>
              </a:cxn>
              <a:cxn ang="0">
                <a:pos x="28" y="4"/>
              </a:cxn>
              <a:cxn ang="0">
                <a:pos x="29" y="5"/>
              </a:cxn>
              <a:cxn ang="0">
                <a:pos x="0" y="11"/>
              </a:cxn>
              <a:cxn ang="0">
                <a:pos x="9" y="5"/>
              </a:cxn>
              <a:cxn ang="0">
                <a:pos x="12" y="4"/>
              </a:cxn>
              <a:cxn ang="0">
                <a:pos x="16" y="3"/>
              </a:cxn>
              <a:cxn ang="0">
                <a:pos x="21" y="3"/>
              </a:cxn>
              <a:cxn ang="0">
                <a:pos x="24" y="3"/>
              </a:cxn>
              <a:cxn ang="0">
                <a:pos x="25" y="0"/>
              </a:cxn>
            </a:cxnLst>
            <a:rect l="0" t="0" r="r" b="b"/>
            <a:pathLst>
              <a:path w="29" h="11">
                <a:moveTo>
                  <a:pt x="25" y="0"/>
                </a:moveTo>
                <a:lnTo>
                  <a:pt x="27" y="2"/>
                </a:lnTo>
                <a:lnTo>
                  <a:pt x="28" y="3"/>
                </a:lnTo>
                <a:lnTo>
                  <a:pt x="28" y="4"/>
                </a:lnTo>
                <a:lnTo>
                  <a:pt x="29" y="5"/>
                </a:lnTo>
                <a:lnTo>
                  <a:pt x="0" y="11"/>
                </a:lnTo>
                <a:lnTo>
                  <a:pt x="9" y="5"/>
                </a:lnTo>
                <a:lnTo>
                  <a:pt x="12" y="4"/>
                </a:lnTo>
                <a:lnTo>
                  <a:pt x="16" y="3"/>
                </a:lnTo>
                <a:lnTo>
                  <a:pt x="21" y="3"/>
                </a:lnTo>
                <a:lnTo>
                  <a:pt x="24" y="3"/>
                </a:lnTo>
                <a:lnTo>
                  <a:pt x="25" y="0"/>
                </a:lnTo>
                <a:close/>
              </a:path>
            </a:pathLst>
          </a:custGeom>
          <a:solidFill>
            <a:srgbClr val="60350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6" name="Freeform 92"/>
          <p:cNvSpPr>
            <a:spLocks/>
          </p:cNvSpPr>
          <p:nvPr/>
        </p:nvSpPr>
        <p:spPr bwMode="auto">
          <a:xfrm>
            <a:off x="2399184" y="2960457"/>
            <a:ext cx="31643" cy="45974"/>
          </a:xfrm>
          <a:custGeom>
            <a:avLst/>
            <a:gdLst/>
            <a:ahLst/>
            <a:cxnLst>
              <a:cxn ang="0">
                <a:pos x="12" y="0"/>
              </a:cxn>
              <a:cxn ang="0">
                <a:pos x="9" y="3"/>
              </a:cxn>
              <a:cxn ang="0">
                <a:pos x="6" y="6"/>
              </a:cxn>
              <a:cxn ang="0">
                <a:pos x="3" y="9"/>
              </a:cxn>
              <a:cxn ang="0">
                <a:pos x="0" y="11"/>
              </a:cxn>
              <a:cxn ang="0">
                <a:pos x="5" y="26"/>
              </a:cxn>
              <a:cxn ang="0">
                <a:pos x="9" y="24"/>
              </a:cxn>
              <a:cxn ang="0">
                <a:pos x="12" y="20"/>
              </a:cxn>
              <a:cxn ang="0">
                <a:pos x="15" y="18"/>
              </a:cxn>
              <a:cxn ang="0">
                <a:pos x="18" y="15"/>
              </a:cxn>
              <a:cxn ang="0">
                <a:pos x="12" y="0"/>
              </a:cxn>
            </a:cxnLst>
            <a:rect l="0" t="0" r="r" b="b"/>
            <a:pathLst>
              <a:path w="18" h="26">
                <a:moveTo>
                  <a:pt x="12" y="0"/>
                </a:moveTo>
                <a:lnTo>
                  <a:pt x="9" y="3"/>
                </a:lnTo>
                <a:lnTo>
                  <a:pt x="6" y="6"/>
                </a:lnTo>
                <a:lnTo>
                  <a:pt x="3" y="9"/>
                </a:lnTo>
                <a:lnTo>
                  <a:pt x="0" y="11"/>
                </a:lnTo>
                <a:lnTo>
                  <a:pt x="5" y="26"/>
                </a:lnTo>
                <a:lnTo>
                  <a:pt x="9" y="24"/>
                </a:lnTo>
                <a:lnTo>
                  <a:pt x="12" y="20"/>
                </a:lnTo>
                <a:lnTo>
                  <a:pt x="15" y="18"/>
                </a:lnTo>
                <a:lnTo>
                  <a:pt x="18" y="15"/>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7" name="Freeform 103"/>
          <p:cNvSpPr>
            <a:spLocks/>
          </p:cNvSpPr>
          <p:nvPr/>
        </p:nvSpPr>
        <p:spPr bwMode="auto">
          <a:xfrm>
            <a:off x="1769842" y="4173451"/>
            <a:ext cx="689114" cy="91947"/>
          </a:xfrm>
          <a:custGeom>
            <a:avLst/>
            <a:gdLst/>
            <a:ahLst/>
            <a:cxnLst>
              <a:cxn ang="0">
                <a:pos x="12" y="30"/>
              </a:cxn>
              <a:cxn ang="0">
                <a:pos x="303" y="52"/>
              </a:cxn>
              <a:cxn ang="0">
                <a:pos x="393" y="34"/>
              </a:cxn>
              <a:cxn ang="0">
                <a:pos x="0" y="0"/>
              </a:cxn>
              <a:cxn ang="0">
                <a:pos x="12" y="30"/>
              </a:cxn>
            </a:cxnLst>
            <a:rect l="0" t="0" r="r" b="b"/>
            <a:pathLst>
              <a:path w="393" h="52">
                <a:moveTo>
                  <a:pt x="12" y="30"/>
                </a:moveTo>
                <a:lnTo>
                  <a:pt x="303" y="52"/>
                </a:lnTo>
                <a:lnTo>
                  <a:pt x="393" y="34"/>
                </a:lnTo>
                <a:lnTo>
                  <a:pt x="0" y="0"/>
                </a:lnTo>
                <a:lnTo>
                  <a:pt x="12" y="30"/>
                </a:lnTo>
                <a:close/>
              </a:path>
            </a:pathLst>
          </a:custGeom>
          <a:solidFill>
            <a:srgbClr val="A0AA8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0" name="Freeform 106"/>
          <p:cNvSpPr>
            <a:spLocks/>
          </p:cNvSpPr>
          <p:nvPr/>
        </p:nvSpPr>
        <p:spPr bwMode="auto">
          <a:xfrm>
            <a:off x="3436369" y="3678351"/>
            <a:ext cx="495739" cy="343033"/>
          </a:xfrm>
          <a:custGeom>
            <a:avLst/>
            <a:gdLst/>
            <a:ahLst/>
            <a:cxnLst>
              <a:cxn ang="0">
                <a:pos x="0" y="195"/>
              </a:cxn>
              <a:cxn ang="0">
                <a:pos x="281" y="135"/>
              </a:cxn>
              <a:cxn ang="0">
                <a:pos x="232" y="0"/>
              </a:cxn>
              <a:cxn ang="0">
                <a:pos x="0" y="195"/>
              </a:cxn>
            </a:cxnLst>
            <a:rect l="0" t="0" r="r" b="b"/>
            <a:pathLst>
              <a:path w="281" h="195">
                <a:moveTo>
                  <a:pt x="0" y="195"/>
                </a:moveTo>
                <a:lnTo>
                  <a:pt x="281" y="135"/>
                </a:lnTo>
                <a:lnTo>
                  <a:pt x="232" y="0"/>
                </a:lnTo>
                <a:lnTo>
                  <a:pt x="0" y="195"/>
                </a:lnTo>
                <a:close/>
              </a:path>
            </a:pathLst>
          </a:custGeom>
          <a:solidFill>
            <a:srgbClr val="001E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2" name="Freeform 108"/>
          <p:cNvSpPr>
            <a:spLocks/>
          </p:cNvSpPr>
          <p:nvPr/>
        </p:nvSpPr>
        <p:spPr bwMode="auto">
          <a:xfrm>
            <a:off x="1928056" y="4265398"/>
            <a:ext cx="309397" cy="74265"/>
          </a:xfrm>
          <a:custGeom>
            <a:avLst/>
            <a:gdLst/>
            <a:ahLst/>
            <a:cxnLst>
              <a:cxn ang="0">
                <a:pos x="0" y="0"/>
              </a:cxn>
              <a:cxn ang="0">
                <a:pos x="17" y="43"/>
              </a:cxn>
              <a:cxn ang="0">
                <a:pos x="176" y="8"/>
              </a:cxn>
              <a:cxn ang="0">
                <a:pos x="0" y="0"/>
              </a:cxn>
            </a:cxnLst>
            <a:rect l="0" t="0" r="r" b="b"/>
            <a:pathLst>
              <a:path w="176" h="43">
                <a:moveTo>
                  <a:pt x="0" y="0"/>
                </a:moveTo>
                <a:lnTo>
                  <a:pt x="17" y="43"/>
                </a:lnTo>
                <a:lnTo>
                  <a:pt x="176" y="8"/>
                </a:lnTo>
                <a:lnTo>
                  <a:pt x="0" y="0"/>
                </a:lnTo>
                <a:close/>
              </a:path>
            </a:pathLst>
          </a:custGeom>
          <a:solidFill>
            <a:srgbClr val="A0AA8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3" name="Freeform 109"/>
          <p:cNvSpPr>
            <a:spLocks/>
          </p:cNvSpPr>
          <p:nvPr/>
        </p:nvSpPr>
        <p:spPr bwMode="auto">
          <a:xfrm>
            <a:off x="1942119" y="1828800"/>
            <a:ext cx="80865" cy="519855"/>
          </a:xfrm>
          <a:custGeom>
            <a:avLst/>
            <a:gdLst/>
            <a:ahLst/>
            <a:cxnLst>
              <a:cxn ang="0">
                <a:pos x="23" y="294"/>
              </a:cxn>
              <a:cxn ang="0">
                <a:pos x="21" y="285"/>
              </a:cxn>
              <a:cxn ang="0">
                <a:pos x="16" y="264"/>
              </a:cxn>
              <a:cxn ang="0">
                <a:pos x="14" y="235"/>
              </a:cxn>
              <a:cxn ang="0">
                <a:pos x="18" y="206"/>
              </a:cxn>
              <a:cxn ang="0">
                <a:pos x="26" y="186"/>
              </a:cxn>
              <a:cxn ang="0">
                <a:pos x="31" y="173"/>
              </a:cxn>
              <a:cxn ang="0">
                <a:pos x="31" y="159"/>
              </a:cxn>
              <a:cxn ang="0">
                <a:pos x="24" y="137"/>
              </a:cxn>
              <a:cxn ang="0">
                <a:pos x="13" y="114"/>
              </a:cxn>
              <a:cxn ang="0">
                <a:pos x="5" y="98"/>
              </a:cxn>
              <a:cxn ang="0">
                <a:pos x="0" y="84"/>
              </a:cxn>
              <a:cxn ang="0">
                <a:pos x="3" y="66"/>
              </a:cxn>
              <a:cxn ang="0">
                <a:pos x="11" y="43"/>
              </a:cxn>
              <a:cxn ang="0">
                <a:pos x="21" y="21"/>
              </a:cxn>
              <a:cxn ang="0">
                <a:pos x="30" y="6"/>
              </a:cxn>
              <a:cxn ang="0">
                <a:pos x="35" y="0"/>
              </a:cxn>
              <a:cxn ang="0">
                <a:pos x="34" y="2"/>
              </a:cxn>
              <a:cxn ang="0">
                <a:pos x="29" y="9"/>
              </a:cxn>
              <a:cxn ang="0">
                <a:pos x="23" y="20"/>
              </a:cxn>
              <a:cxn ang="0">
                <a:pos x="18" y="31"/>
              </a:cxn>
              <a:cxn ang="0">
                <a:pos x="13" y="45"/>
              </a:cxn>
              <a:cxn ang="0">
                <a:pos x="8" y="59"/>
              </a:cxn>
              <a:cxn ang="0">
                <a:pos x="7" y="73"/>
              </a:cxn>
              <a:cxn ang="0">
                <a:pos x="9" y="85"/>
              </a:cxn>
              <a:cxn ang="0">
                <a:pos x="14" y="96"/>
              </a:cxn>
              <a:cxn ang="0">
                <a:pos x="21" y="107"/>
              </a:cxn>
              <a:cxn ang="0">
                <a:pos x="27" y="116"/>
              </a:cxn>
              <a:cxn ang="0">
                <a:pos x="34" y="127"/>
              </a:cxn>
              <a:cxn ang="0">
                <a:pos x="39" y="137"/>
              </a:cxn>
              <a:cxn ang="0">
                <a:pos x="43" y="146"/>
              </a:cxn>
              <a:cxn ang="0">
                <a:pos x="45" y="158"/>
              </a:cxn>
              <a:cxn ang="0">
                <a:pos x="44" y="168"/>
              </a:cxn>
              <a:cxn ang="0">
                <a:pos x="36" y="190"/>
              </a:cxn>
              <a:cxn ang="0">
                <a:pos x="28" y="211"/>
              </a:cxn>
              <a:cxn ang="0">
                <a:pos x="21" y="230"/>
              </a:cxn>
              <a:cxn ang="0">
                <a:pos x="20" y="250"/>
              </a:cxn>
              <a:cxn ang="0">
                <a:pos x="21" y="269"/>
              </a:cxn>
              <a:cxn ang="0">
                <a:pos x="22" y="282"/>
              </a:cxn>
              <a:cxn ang="0">
                <a:pos x="23" y="290"/>
              </a:cxn>
              <a:cxn ang="0">
                <a:pos x="23" y="294"/>
              </a:cxn>
            </a:cxnLst>
            <a:rect l="0" t="0" r="r" b="b"/>
            <a:pathLst>
              <a:path w="45" h="294">
                <a:moveTo>
                  <a:pt x="23" y="294"/>
                </a:moveTo>
                <a:lnTo>
                  <a:pt x="21" y="285"/>
                </a:lnTo>
                <a:lnTo>
                  <a:pt x="16" y="264"/>
                </a:lnTo>
                <a:lnTo>
                  <a:pt x="14" y="235"/>
                </a:lnTo>
                <a:lnTo>
                  <a:pt x="18" y="206"/>
                </a:lnTo>
                <a:lnTo>
                  <a:pt x="26" y="186"/>
                </a:lnTo>
                <a:lnTo>
                  <a:pt x="31" y="173"/>
                </a:lnTo>
                <a:lnTo>
                  <a:pt x="31" y="159"/>
                </a:lnTo>
                <a:lnTo>
                  <a:pt x="24" y="137"/>
                </a:lnTo>
                <a:lnTo>
                  <a:pt x="13" y="114"/>
                </a:lnTo>
                <a:lnTo>
                  <a:pt x="5" y="98"/>
                </a:lnTo>
                <a:lnTo>
                  <a:pt x="0" y="84"/>
                </a:lnTo>
                <a:lnTo>
                  <a:pt x="3" y="66"/>
                </a:lnTo>
                <a:lnTo>
                  <a:pt x="11" y="43"/>
                </a:lnTo>
                <a:lnTo>
                  <a:pt x="21" y="21"/>
                </a:lnTo>
                <a:lnTo>
                  <a:pt x="30" y="6"/>
                </a:lnTo>
                <a:lnTo>
                  <a:pt x="35" y="0"/>
                </a:lnTo>
                <a:lnTo>
                  <a:pt x="34" y="2"/>
                </a:lnTo>
                <a:lnTo>
                  <a:pt x="29" y="9"/>
                </a:lnTo>
                <a:lnTo>
                  <a:pt x="23" y="20"/>
                </a:lnTo>
                <a:lnTo>
                  <a:pt x="18" y="31"/>
                </a:lnTo>
                <a:lnTo>
                  <a:pt x="13" y="45"/>
                </a:lnTo>
                <a:lnTo>
                  <a:pt x="8" y="59"/>
                </a:lnTo>
                <a:lnTo>
                  <a:pt x="7" y="73"/>
                </a:lnTo>
                <a:lnTo>
                  <a:pt x="9" y="85"/>
                </a:lnTo>
                <a:lnTo>
                  <a:pt x="14" y="96"/>
                </a:lnTo>
                <a:lnTo>
                  <a:pt x="21" y="107"/>
                </a:lnTo>
                <a:lnTo>
                  <a:pt x="27" y="116"/>
                </a:lnTo>
                <a:lnTo>
                  <a:pt x="34" y="127"/>
                </a:lnTo>
                <a:lnTo>
                  <a:pt x="39" y="137"/>
                </a:lnTo>
                <a:lnTo>
                  <a:pt x="43" y="146"/>
                </a:lnTo>
                <a:lnTo>
                  <a:pt x="45" y="158"/>
                </a:lnTo>
                <a:lnTo>
                  <a:pt x="44" y="168"/>
                </a:lnTo>
                <a:lnTo>
                  <a:pt x="36" y="190"/>
                </a:lnTo>
                <a:lnTo>
                  <a:pt x="28" y="211"/>
                </a:lnTo>
                <a:lnTo>
                  <a:pt x="21" y="230"/>
                </a:lnTo>
                <a:lnTo>
                  <a:pt x="20" y="250"/>
                </a:lnTo>
                <a:lnTo>
                  <a:pt x="21" y="269"/>
                </a:lnTo>
                <a:lnTo>
                  <a:pt x="22" y="282"/>
                </a:lnTo>
                <a:lnTo>
                  <a:pt x="23" y="290"/>
                </a:lnTo>
                <a:lnTo>
                  <a:pt x="23" y="29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4" name="Freeform 110"/>
          <p:cNvSpPr>
            <a:spLocks/>
          </p:cNvSpPr>
          <p:nvPr/>
        </p:nvSpPr>
        <p:spPr bwMode="auto">
          <a:xfrm>
            <a:off x="2082755" y="1941966"/>
            <a:ext cx="66802" cy="392543"/>
          </a:xfrm>
          <a:custGeom>
            <a:avLst/>
            <a:gdLst/>
            <a:ahLst/>
            <a:cxnLst>
              <a:cxn ang="0">
                <a:pos x="3" y="0"/>
              </a:cxn>
              <a:cxn ang="0">
                <a:pos x="8" y="8"/>
              </a:cxn>
              <a:cxn ang="0">
                <a:pos x="18" y="29"/>
              </a:cxn>
              <a:cxn ang="0">
                <a:pos x="25" y="59"/>
              </a:cxn>
              <a:cxn ang="0">
                <a:pos x="24" y="93"/>
              </a:cxn>
              <a:cxn ang="0">
                <a:pos x="15" y="124"/>
              </a:cxn>
              <a:cxn ang="0">
                <a:pos x="6" y="150"/>
              </a:cxn>
              <a:cxn ang="0">
                <a:pos x="0" y="172"/>
              </a:cxn>
              <a:cxn ang="0">
                <a:pos x="0" y="189"/>
              </a:cxn>
              <a:cxn ang="0">
                <a:pos x="3" y="201"/>
              </a:cxn>
              <a:cxn ang="0">
                <a:pos x="9" y="212"/>
              </a:cxn>
              <a:cxn ang="0">
                <a:pos x="14" y="218"/>
              </a:cxn>
              <a:cxn ang="0">
                <a:pos x="16" y="221"/>
              </a:cxn>
              <a:cxn ang="0">
                <a:pos x="13" y="216"/>
              </a:cxn>
              <a:cxn ang="0">
                <a:pos x="7" y="205"/>
              </a:cxn>
              <a:cxn ang="0">
                <a:pos x="6" y="185"/>
              </a:cxn>
              <a:cxn ang="0">
                <a:pos x="14" y="160"/>
              </a:cxn>
              <a:cxn ang="0">
                <a:pos x="26" y="127"/>
              </a:cxn>
              <a:cxn ang="0">
                <a:pos x="34" y="93"/>
              </a:cxn>
              <a:cxn ang="0">
                <a:pos x="37" y="61"/>
              </a:cxn>
              <a:cxn ang="0">
                <a:pos x="31" y="35"/>
              </a:cxn>
              <a:cxn ang="0">
                <a:pos x="21" y="18"/>
              </a:cxn>
              <a:cxn ang="0">
                <a:pos x="11" y="6"/>
              </a:cxn>
              <a:cxn ang="0">
                <a:pos x="6" y="1"/>
              </a:cxn>
              <a:cxn ang="0">
                <a:pos x="3" y="0"/>
              </a:cxn>
            </a:cxnLst>
            <a:rect l="0" t="0" r="r" b="b"/>
            <a:pathLst>
              <a:path w="37" h="221">
                <a:moveTo>
                  <a:pt x="3" y="0"/>
                </a:moveTo>
                <a:lnTo>
                  <a:pt x="8" y="8"/>
                </a:lnTo>
                <a:lnTo>
                  <a:pt x="18" y="29"/>
                </a:lnTo>
                <a:lnTo>
                  <a:pt x="25" y="59"/>
                </a:lnTo>
                <a:lnTo>
                  <a:pt x="24" y="93"/>
                </a:lnTo>
                <a:lnTo>
                  <a:pt x="15" y="124"/>
                </a:lnTo>
                <a:lnTo>
                  <a:pt x="6" y="150"/>
                </a:lnTo>
                <a:lnTo>
                  <a:pt x="0" y="172"/>
                </a:lnTo>
                <a:lnTo>
                  <a:pt x="0" y="189"/>
                </a:lnTo>
                <a:lnTo>
                  <a:pt x="3" y="201"/>
                </a:lnTo>
                <a:lnTo>
                  <a:pt x="9" y="212"/>
                </a:lnTo>
                <a:lnTo>
                  <a:pt x="14" y="218"/>
                </a:lnTo>
                <a:lnTo>
                  <a:pt x="16" y="221"/>
                </a:lnTo>
                <a:lnTo>
                  <a:pt x="13" y="216"/>
                </a:lnTo>
                <a:lnTo>
                  <a:pt x="7" y="205"/>
                </a:lnTo>
                <a:lnTo>
                  <a:pt x="6" y="185"/>
                </a:lnTo>
                <a:lnTo>
                  <a:pt x="14" y="160"/>
                </a:lnTo>
                <a:lnTo>
                  <a:pt x="26" y="127"/>
                </a:lnTo>
                <a:lnTo>
                  <a:pt x="34" y="93"/>
                </a:lnTo>
                <a:lnTo>
                  <a:pt x="37" y="61"/>
                </a:lnTo>
                <a:lnTo>
                  <a:pt x="31" y="35"/>
                </a:lnTo>
                <a:lnTo>
                  <a:pt x="21" y="18"/>
                </a:lnTo>
                <a:lnTo>
                  <a:pt x="11" y="6"/>
                </a:lnTo>
                <a:lnTo>
                  <a:pt x="6" y="1"/>
                </a:lnTo>
                <a:lnTo>
                  <a:pt x="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 name="Group 51"/>
          <p:cNvGrpSpPr/>
          <p:nvPr/>
        </p:nvGrpSpPr>
        <p:grpSpPr>
          <a:xfrm>
            <a:off x="4800600" y="4884964"/>
            <a:ext cx="4191000" cy="461963"/>
            <a:chOff x="3641725" y="2984500"/>
            <a:chExt cx="1860550" cy="1757363"/>
          </a:xfrm>
        </p:grpSpPr>
        <p:sp>
          <p:nvSpPr>
            <p:cNvPr id="53" name="AutoShape 5"/>
            <p:cNvSpPr>
              <a:spLocks noChangeAspect="1" noChangeArrowheads="1" noTextEdit="1"/>
            </p:cNvSpPr>
            <p:nvPr/>
          </p:nvSpPr>
          <p:spPr bwMode="auto">
            <a:xfrm>
              <a:off x="3641725" y="2984500"/>
              <a:ext cx="1860550" cy="175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12"/>
            <p:cNvSpPr>
              <a:spLocks/>
            </p:cNvSpPr>
            <p:nvPr/>
          </p:nvSpPr>
          <p:spPr bwMode="auto">
            <a:xfrm>
              <a:off x="4021138" y="3360738"/>
              <a:ext cx="1263650" cy="933450"/>
            </a:xfrm>
            <a:custGeom>
              <a:avLst/>
              <a:gdLst/>
              <a:ahLst/>
              <a:cxnLst>
                <a:cxn ang="0">
                  <a:pos x="1469" y="122"/>
                </a:cxn>
                <a:cxn ang="0">
                  <a:pos x="1454" y="107"/>
                </a:cxn>
                <a:cxn ang="0">
                  <a:pos x="1438" y="95"/>
                </a:cxn>
                <a:cxn ang="0">
                  <a:pos x="1421" y="82"/>
                </a:cxn>
                <a:cxn ang="0">
                  <a:pos x="1404" y="69"/>
                </a:cxn>
                <a:cxn ang="0">
                  <a:pos x="1387" y="59"/>
                </a:cxn>
                <a:cxn ang="0">
                  <a:pos x="1370" y="49"/>
                </a:cxn>
                <a:cxn ang="0">
                  <a:pos x="1351" y="39"/>
                </a:cxn>
                <a:cxn ang="0">
                  <a:pos x="1333" y="31"/>
                </a:cxn>
                <a:cxn ang="0">
                  <a:pos x="1313" y="24"/>
                </a:cxn>
                <a:cxn ang="0">
                  <a:pos x="1295" y="17"/>
                </a:cxn>
                <a:cxn ang="0">
                  <a:pos x="1274" y="13"/>
                </a:cxn>
                <a:cxn ang="0">
                  <a:pos x="1254" y="8"/>
                </a:cxn>
                <a:cxn ang="0">
                  <a:pos x="1234" y="5"/>
                </a:cxn>
                <a:cxn ang="0">
                  <a:pos x="1213" y="2"/>
                </a:cxn>
                <a:cxn ang="0">
                  <a:pos x="1192" y="0"/>
                </a:cxn>
                <a:cxn ang="0">
                  <a:pos x="1171" y="0"/>
                </a:cxn>
                <a:cxn ang="0">
                  <a:pos x="420" y="0"/>
                </a:cxn>
                <a:cxn ang="0">
                  <a:pos x="378" y="2"/>
                </a:cxn>
                <a:cxn ang="0">
                  <a:pos x="335" y="8"/>
                </a:cxn>
                <a:cxn ang="0">
                  <a:pos x="295" y="19"/>
                </a:cxn>
                <a:cxn ang="0">
                  <a:pos x="257" y="34"/>
                </a:cxn>
                <a:cxn ang="0">
                  <a:pos x="220" y="51"/>
                </a:cxn>
                <a:cxn ang="0">
                  <a:pos x="185" y="72"/>
                </a:cxn>
                <a:cxn ang="0">
                  <a:pos x="153" y="96"/>
                </a:cxn>
                <a:cxn ang="0">
                  <a:pos x="123" y="123"/>
                </a:cxn>
                <a:cxn ang="0">
                  <a:pos x="96" y="153"/>
                </a:cxn>
                <a:cxn ang="0">
                  <a:pos x="71" y="186"/>
                </a:cxn>
                <a:cxn ang="0">
                  <a:pos x="51" y="220"/>
                </a:cxn>
                <a:cxn ang="0">
                  <a:pos x="33" y="257"/>
                </a:cxn>
                <a:cxn ang="0">
                  <a:pos x="18" y="295"/>
                </a:cxn>
                <a:cxn ang="0">
                  <a:pos x="8" y="335"/>
                </a:cxn>
                <a:cxn ang="0">
                  <a:pos x="2" y="378"/>
                </a:cxn>
                <a:cxn ang="0">
                  <a:pos x="0" y="420"/>
                </a:cxn>
                <a:cxn ang="0">
                  <a:pos x="0" y="1177"/>
                </a:cxn>
                <a:cxn ang="0">
                  <a:pos x="1592" y="1177"/>
                </a:cxn>
                <a:cxn ang="0">
                  <a:pos x="1592" y="420"/>
                </a:cxn>
                <a:cxn ang="0">
                  <a:pos x="1590" y="379"/>
                </a:cxn>
                <a:cxn ang="0">
                  <a:pos x="1584" y="338"/>
                </a:cxn>
                <a:cxn ang="0">
                  <a:pos x="1573" y="297"/>
                </a:cxn>
                <a:cxn ang="0">
                  <a:pos x="1560" y="259"/>
                </a:cxn>
                <a:cxn ang="0">
                  <a:pos x="1542" y="221"/>
                </a:cxn>
                <a:cxn ang="0">
                  <a:pos x="1522" y="187"/>
                </a:cxn>
                <a:cxn ang="0">
                  <a:pos x="1496" y="153"/>
                </a:cxn>
                <a:cxn ang="0">
                  <a:pos x="1469" y="122"/>
                </a:cxn>
              </a:cxnLst>
              <a:rect l="0" t="0" r="r" b="b"/>
              <a:pathLst>
                <a:path w="1592" h="1177">
                  <a:moveTo>
                    <a:pt x="1469" y="122"/>
                  </a:moveTo>
                  <a:lnTo>
                    <a:pt x="1454" y="107"/>
                  </a:lnTo>
                  <a:lnTo>
                    <a:pt x="1438" y="95"/>
                  </a:lnTo>
                  <a:lnTo>
                    <a:pt x="1421" y="82"/>
                  </a:lnTo>
                  <a:lnTo>
                    <a:pt x="1404" y="69"/>
                  </a:lnTo>
                  <a:lnTo>
                    <a:pt x="1387" y="59"/>
                  </a:lnTo>
                  <a:lnTo>
                    <a:pt x="1370" y="49"/>
                  </a:lnTo>
                  <a:lnTo>
                    <a:pt x="1351" y="39"/>
                  </a:lnTo>
                  <a:lnTo>
                    <a:pt x="1333" y="31"/>
                  </a:lnTo>
                  <a:lnTo>
                    <a:pt x="1313" y="24"/>
                  </a:lnTo>
                  <a:lnTo>
                    <a:pt x="1295" y="17"/>
                  </a:lnTo>
                  <a:lnTo>
                    <a:pt x="1274" y="13"/>
                  </a:lnTo>
                  <a:lnTo>
                    <a:pt x="1254" y="8"/>
                  </a:lnTo>
                  <a:lnTo>
                    <a:pt x="1234" y="5"/>
                  </a:lnTo>
                  <a:lnTo>
                    <a:pt x="1213" y="2"/>
                  </a:lnTo>
                  <a:lnTo>
                    <a:pt x="1192" y="0"/>
                  </a:lnTo>
                  <a:lnTo>
                    <a:pt x="1171" y="0"/>
                  </a:lnTo>
                  <a:lnTo>
                    <a:pt x="420" y="0"/>
                  </a:lnTo>
                  <a:lnTo>
                    <a:pt x="378" y="2"/>
                  </a:lnTo>
                  <a:lnTo>
                    <a:pt x="335" y="8"/>
                  </a:lnTo>
                  <a:lnTo>
                    <a:pt x="295" y="19"/>
                  </a:lnTo>
                  <a:lnTo>
                    <a:pt x="257" y="34"/>
                  </a:lnTo>
                  <a:lnTo>
                    <a:pt x="220" y="51"/>
                  </a:lnTo>
                  <a:lnTo>
                    <a:pt x="185" y="72"/>
                  </a:lnTo>
                  <a:lnTo>
                    <a:pt x="153" y="96"/>
                  </a:lnTo>
                  <a:lnTo>
                    <a:pt x="123" y="123"/>
                  </a:lnTo>
                  <a:lnTo>
                    <a:pt x="96" y="153"/>
                  </a:lnTo>
                  <a:lnTo>
                    <a:pt x="71" y="186"/>
                  </a:lnTo>
                  <a:lnTo>
                    <a:pt x="51" y="220"/>
                  </a:lnTo>
                  <a:lnTo>
                    <a:pt x="33" y="257"/>
                  </a:lnTo>
                  <a:lnTo>
                    <a:pt x="18" y="295"/>
                  </a:lnTo>
                  <a:lnTo>
                    <a:pt x="8" y="335"/>
                  </a:lnTo>
                  <a:lnTo>
                    <a:pt x="2" y="378"/>
                  </a:lnTo>
                  <a:lnTo>
                    <a:pt x="0" y="420"/>
                  </a:lnTo>
                  <a:lnTo>
                    <a:pt x="0" y="1177"/>
                  </a:lnTo>
                  <a:lnTo>
                    <a:pt x="1592" y="1177"/>
                  </a:lnTo>
                  <a:lnTo>
                    <a:pt x="1592" y="420"/>
                  </a:lnTo>
                  <a:lnTo>
                    <a:pt x="1590" y="379"/>
                  </a:lnTo>
                  <a:lnTo>
                    <a:pt x="1584" y="338"/>
                  </a:lnTo>
                  <a:lnTo>
                    <a:pt x="1573" y="297"/>
                  </a:lnTo>
                  <a:lnTo>
                    <a:pt x="1560" y="259"/>
                  </a:lnTo>
                  <a:lnTo>
                    <a:pt x="1542" y="221"/>
                  </a:lnTo>
                  <a:lnTo>
                    <a:pt x="1522" y="187"/>
                  </a:lnTo>
                  <a:lnTo>
                    <a:pt x="1496" y="153"/>
                  </a:lnTo>
                  <a:lnTo>
                    <a:pt x="1469" y="122"/>
                  </a:lnTo>
                  <a:close/>
                </a:path>
              </a:pathLst>
            </a:custGeom>
            <a:solidFill>
              <a:srgbClr val="E09E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13"/>
            <p:cNvSpPr>
              <a:spLocks/>
            </p:cNvSpPr>
            <p:nvPr/>
          </p:nvSpPr>
          <p:spPr bwMode="auto">
            <a:xfrm>
              <a:off x="4046538" y="3384550"/>
              <a:ext cx="1212850" cy="884238"/>
            </a:xfrm>
            <a:custGeom>
              <a:avLst/>
              <a:gdLst/>
              <a:ahLst/>
              <a:cxnLst>
                <a:cxn ang="0">
                  <a:pos x="1402" y="100"/>
                </a:cxn>
                <a:cxn ang="0">
                  <a:pos x="1372" y="76"/>
                </a:cxn>
                <a:cxn ang="0">
                  <a:pos x="1340" y="56"/>
                </a:cxn>
                <a:cxn ang="0">
                  <a:pos x="1306" y="37"/>
                </a:cxn>
                <a:cxn ang="0">
                  <a:pos x="1272" y="23"/>
                </a:cxn>
                <a:cxn ang="0">
                  <a:pos x="1235" y="12"/>
                </a:cxn>
                <a:cxn ang="0">
                  <a:pos x="1198" y="5"/>
                </a:cxn>
                <a:cxn ang="0">
                  <a:pos x="1160" y="0"/>
                </a:cxn>
                <a:cxn ang="0">
                  <a:pos x="389" y="0"/>
                </a:cxn>
                <a:cxn ang="0">
                  <a:pos x="311" y="8"/>
                </a:cxn>
                <a:cxn ang="0">
                  <a:pos x="239" y="31"/>
                </a:cxn>
                <a:cxn ang="0">
                  <a:pos x="172" y="67"/>
                </a:cxn>
                <a:cxn ang="0">
                  <a:pos x="114" y="114"/>
                </a:cxn>
                <a:cxn ang="0">
                  <a:pos x="67" y="172"/>
                </a:cxn>
                <a:cxn ang="0">
                  <a:pos x="31" y="239"/>
                </a:cxn>
                <a:cxn ang="0">
                  <a:pos x="8" y="311"/>
                </a:cxn>
                <a:cxn ang="0">
                  <a:pos x="0" y="389"/>
                </a:cxn>
                <a:cxn ang="0">
                  <a:pos x="696" y="1115"/>
                </a:cxn>
                <a:cxn ang="0">
                  <a:pos x="706" y="1079"/>
                </a:cxn>
                <a:cxn ang="0">
                  <a:pos x="723" y="1041"/>
                </a:cxn>
                <a:cxn ang="0">
                  <a:pos x="747" y="1008"/>
                </a:cxn>
                <a:cxn ang="0">
                  <a:pos x="774" y="978"/>
                </a:cxn>
                <a:cxn ang="0">
                  <a:pos x="806" y="952"/>
                </a:cxn>
                <a:cxn ang="0">
                  <a:pos x="842" y="933"/>
                </a:cxn>
                <a:cxn ang="0">
                  <a:pos x="881" y="920"/>
                </a:cxn>
                <a:cxn ang="0">
                  <a:pos x="923" y="913"/>
                </a:cxn>
                <a:cxn ang="0">
                  <a:pos x="964" y="913"/>
                </a:cxn>
                <a:cxn ang="0">
                  <a:pos x="1006" y="920"/>
                </a:cxn>
                <a:cxn ang="0">
                  <a:pos x="1045" y="933"/>
                </a:cxn>
                <a:cxn ang="0">
                  <a:pos x="1081" y="952"/>
                </a:cxn>
                <a:cxn ang="0">
                  <a:pos x="1113" y="978"/>
                </a:cxn>
                <a:cxn ang="0">
                  <a:pos x="1140" y="1008"/>
                </a:cxn>
                <a:cxn ang="0">
                  <a:pos x="1163" y="1041"/>
                </a:cxn>
                <a:cxn ang="0">
                  <a:pos x="1181" y="1079"/>
                </a:cxn>
                <a:cxn ang="0">
                  <a:pos x="1191" y="1115"/>
                </a:cxn>
                <a:cxn ang="0">
                  <a:pos x="1529" y="389"/>
                </a:cxn>
                <a:cxn ang="0">
                  <a:pos x="1522" y="313"/>
                </a:cxn>
                <a:cxn ang="0">
                  <a:pos x="1500" y="241"/>
                </a:cxn>
                <a:cxn ang="0">
                  <a:pos x="1464" y="174"/>
                </a:cxn>
                <a:cxn ang="0">
                  <a:pos x="1416" y="114"/>
                </a:cxn>
              </a:cxnLst>
              <a:rect l="0" t="0" r="r" b="b"/>
              <a:pathLst>
                <a:path w="1529" h="1115">
                  <a:moveTo>
                    <a:pt x="1416" y="114"/>
                  </a:moveTo>
                  <a:lnTo>
                    <a:pt x="1402" y="100"/>
                  </a:lnTo>
                  <a:lnTo>
                    <a:pt x="1387" y="88"/>
                  </a:lnTo>
                  <a:lnTo>
                    <a:pt x="1372" y="76"/>
                  </a:lnTo>
                  <a:lnTo>
                    <a:pt x="1356" y="66"/>
                  </a:lnTo>
                  <a:lnTo>
                    <a:pt x="1340" y="56"/>
                  </a:lnTo>
                  <a:lnTo>
                    <a:pt x="1324" y="46"/>
                  </a:lnTo>
                  <a:lnTo>
                    <a:pt x="1306" y="37"/>
                  </a:lnTo>
                  <a:lnTo>
                    <a:pt x="1289" y="29"/>
                  </a:lnTo>
                  <a:lnTo>
                    <a:pt x="1272" y="23"/>
                  </a:lnTo>
                  <a:lnTo>
                    <a:pt x="1253" y="16"/>
                  </a:lnTo>
                  <a:lnTo>
                    <a:pt x="1235" y="12"/>
                  </a:lnTo>
                  <a:lnTo>
                    <a:pt x="1216" y="7"/>
                  </a:lnTo>
                  <a:lnTo>
                    <a:pt x="1198" y="5"/>
                  </a:lnTo>
                  <a:lnTo>
                    <a:pt x="1178" y="3"/>
                  </a:lnTo>
                  <a:lnTo>
                    <a:pt x="1160" y="0"/>
                  </a:lnTo>
                  <a:lnTo>
                    <a:pt x="1140" y="0"/>
                  </a:lnTo>
                  <a:lnTo>
                    <a:pt x="389" y="0"/>
                  </a:lnTo>
                  <a:lnTo>
                    <a:pt x="350" y="3"/>
                  </a:lnTo>
                  <a:lnTo>
                    <a:pt x="311" y="8"/>
                  </a:lnTo>
                  <a:lnTo>
                    <a:pt x="274" y="18"/>
                  </a:lnTo>
                  <a:lnTo>
                    <a:pt x="239" y="31"/>
                  </a:lnTo>
                  <a:lnTo>
                    <a:pt x="204" y="47"/>
                  </a:lnTo>
                  <a:lnTo>
                    <a:pt x="172" y="67"/>
                  </a:lnTo>
                  <a:lnTo>
                    <a:pt x="142" y="89"/>
                  </a:lnTo>
                  <a:lnTo>
                    <a:pt x="114" y="114"/>
                  </a:lnTo>
                  <a:lnTo>
                    <a:pt x="89" y="142"/>
                  </a:lnTo>
                  <a:lnTo>
                    <a:pt x="67" y="172"/>
                  </a:lnTo>
                  <a:lnTo>
                    <a:pt x="47" y="204"/>
                  </a:lnTo>
                  <a:lnTo>
                    <a:pt x="31" y="239"/>
                  </a:lnTo>
                  <a:lnTo>
                    <a:pt x="17" y="274"/>
                  </a:lnTo>
                  <a:lnTo>
                    <a:pt x="8" y="311"/>
                  </a:lnTo>
                  <a:lnTo>
                    <a:pt x="2" y="350"/>
                  </a:lnTo>
                  <a:lnTo>
                    <a:pt x="0" y="389"/>
                  </a:lnTo>
                  <a:lnTo>
                    <a:pt x="0" y="1115"/>
                  </a:lnTo>
                  <a:lnTo>
                    <a:pt x="696" y="1115"/>
                  </a:lnTo>
                  <a:lnTo>
                    <a:pt x="700" y="1100"/>
                  </a:lnTo>
                  <a:lnTo>
                    <a:pt x="706" y="1079"/>
                  </a:lnTo>
                  <a:lnTo>
                    <a:pt x="714" y="1060"/>
                  </a:lnTo>
                  <a:lnTo>
                    <a:pt x="723" y="1041"/>
                  </a:lnTo>
                  <a:lnTo>
                    <a:pt x="735" y="1024"/>
                  </a:lnTo>
                  <a:lnTo>
                    <a:pt x="747" y="1008"/>
                  </a:lnTo>
                  <a:lnTo>
                    <a:pt x="760" y="992"/>
                  </a:lnTo>
                  <a:lnTo>
                    <a:pt x="774" y="978"/>
                  </a:lnTo>
                  <a:lnTo>
                    <a:pt x="790" y="964"/>
                  </a:lnTo>
                  <a:lnTo>
                    <a:pt x="806" y="952"/>
                  </a:lnTo>
                  <a:lnTo>
                    <a:pt x="824" y="942"/>
                  </a:lnTo>
                  <a:lnTo>
                    <a:pt x="842" y="933"/>
                  </a:lnTo>
                  <a:lnTo>
                    <a:pt x="862" y="926"/>
                  </a:lnTo>
                  <a:lnTo>
                    <a:pt x="881" y="920"/>
                  </a:lnTo>
                  <a:lnTo>
                    <a:pt x="902" y="916"/>
                  </a:lnTo>
                  <a:lnTo>
                    <a:pt x="923" y="913"/>
                  </a:lnTo>
                  <a:lnTo>
                    <a:pt x="943" y="912"/>
                  </a:lnTo>
                  <a:lnTo>
                    <a:pt x="964" y="913"/>
                  </a:lnTo>
                  <a:lnTo>
                    <a:pt x="985" y="916"/>
                  </a:lnTo>
                  <a:lnTo>
                    <a:pt x="1006" y="920"/>
                  </a:lnTo>
                  <a:lnTo>
                    <a:pt x="1025" y="926"/>
                  </a:lnTo>
                  <a:lnTo>
                    <a:pt x="1045" y="933"/>
                  </a:lnTo>
                  <a:lnTo>
                    <a:pt x="1063" y="942"/>
                  </a:lnTo>
                  <a:lnTo>
                    <a:pt x="1081" y="952"/>
                  </a:lnTo>
                  <a:lnTo>
                    <a:pt x="1097" y="964"/>
                  </a:lnTo>
                  <a:lnTo>
                    <a:pt x="1113" y="978"/>
                  </a:lnTo>
                  <a:lnTo>
                    <a:pt x="1127" y="992"/>
                  </a:lnTo>
                  <a:lnTo>
                    <a:pt x="1140" y="1008"/>
                  </a:lnTo>
                  <a:lnTo>
                    <a:pt x="1152" y="1024"/>
                  </a:lnTo>
                  <a:lnTo>
                    <a:pt x="1163" y="1041"/>
                  </a:lnTo>
                  <a:lnTo>
                    <a:pt x="1173" y="1060"/>
                  </a:lnTo>
                  <a:lnTo>
                    <a:pt x="1181" y="1079"/>
                  </a:lnTo>
                  <a:lnTo>
                    <a:pt x="1187" y="1100"/>
                  </a:lnTo>
                  <a:lnTo>
                    <a:pt x="1191" y="1115"/>
                  </a:lnTo>
                  <a:lnTo>
                    <a:pt x="1529" y="1115"/>
                  </a:lnTo>
                  <a:lnTo>
                    <a:pt x="1529" y="389"/>
                  </a:lnTo>
                  <a:lnTo>
                    <a:pt x="1526" y="351"/>
                  </a:lnTo>
                  <a:lnTo>
                    <a:pt x="1522" y="313"/>
                  </a:lnTo>
                  <a:lnTo>
                    <a:pt x="1512" y="277"/>
                  </a:lnTo>
                  <a:lnTo>
                    <a:pt x="1500" y="241"/>
                  </a:lnTo>
                  <a:lnTo>
                    <a:pt x="1484" y="206"/>
                  </a:lnTo>
                  <a:lnTo>
                    <a:pt x="1464" y="174"/>
                  </a:lnTo>
                  <a:lnTo>
                    <a:pt x="1441" y="143"/>
                  </a:lnTo>
                  <a:lnTo>
                    <a:pt x="1416" y="1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14"/>
            <p:cNvSpPr>
              <a:spLocks/>
            </p:cNvSpPr>
            <p:nvPr/>
          </p:nvSpPr>
          <p:spPr bwMode="auto">
            <a:xfrm>
              <a:off x="4078288" y="3416300"/>
              <a:ext cx="1149350" cy="820738"/>
            </a:xfrm>
            <a:custGeom>
              <a:avLst/>
              <a:gdLst/>
              <a:ahLst/>
              <a:cxnLst>
                <a:cxn ang="0">
                  <a:pos x="880" y="832"/>
                </a:cxn>
                <a:cxn ang="0">
                  <a:pos x="834" y="839"/>
                </a:cxn>
                <a:cxn ang="0">
                  <a:pos x="791" y="854"/>
                </a:cxn>
                <a:cxn ang="0">
                  <a:pos x="750" y="875"/>
                </a:cxn>
                <a:cxn ang="0">
                  <a:pos x="713" y="901"/>
                </a:cxn>
                <a:cxn ang="0">
                  <a:pos x="681" y="933"/>
                </a:cxn>
                <a:cxn ang="0">
                  <a:pos x="655" y="970"/>
                </a:cxn>
                <a:cxn ang="0">
                  <a:pos x="634" y="1012"/>
                </a:cxn>
                <a:cxn ang="0">
                  <a:pos x="0" y="1033"/>
                </a:cxn>
                <a:cxn ang="0">
                  <a:pos x="2" y="314"/>
                </a:cxn>
                <a:cxn ang="0">
                  <a:pos x="15" y="247"/>
                </a:cxn>
                <a:cxn ang="0">
                  <a:pos x="42" y="184"/>
                </a:cxn>
                <a:cxn ang="0">
                  <a:pos x="80" y="127"/>
                </a:cxn>
                <a:cxn ang="0">
                  <a:pos x="116" y="89"/>
                </a:cxn>
                <a:cxn ang="0">
                  <a:pos x="142" y="68"/>
                </a:cxn>
                <a:cxn ang="0">
                  <a:pos x="171" y="49"/>
                </a:cxn>
                <a:cxn ang="0">
                  <a:pos x="201" y="33"/>
                </a:cxn>
                <a:cxn ang="0">
                  <a:pos x="232" y="19"/>
                </a:cxn>
                <a:cxn ang="0">
                  <a:pos x="264" y="10"/>
                </a:cxn>
                <a:cxn ang="0">
                  <a:pos x="298" y="3"/>
                </a:cxn>
                <a:cxn ang="0">
                  <a:pos x="332" y="0"/>
                </a:cxn>
                <a:cxn ang="0">
                  <a:pos x="1100" y="0"/>
                </a:cxn>
                <a:cxn ang="0">
                  <a:pos x="1135" y="1"/>
                </a:cxn>
                <a:cxn ang="0">
                  <a:pos x="1170" y="6"/>
                </a:cxn>
                <a:cxn ang="0">
                  <a:pos x="1202" y="15"/>
                </a:cxn>
                <a:cxn ang="0">
                  <a:pos x="1234" y="26"/>
                </a:cxn>
                <a:cxn ang="0">
                  <a:pos x="1265" y="40"/>
                </a:cxn>
                <a:cxn ang="0">
                  <a:pos x="1294" y="58"/>
                </a:cxn>
                <a:cxn ang="0">
                  <a:pos x="1322" y="79"/>
                </a:cxn>
                <a:cxn ang="0">
                  <a:pos x="1347" y="102"/>
                </a:cxn>
                <a:cxn ang="0">
                  <a:pos x="1391" y="155"/>
                </a:cxn>
                <a:cxn ang="0">
                  <a:pos x="1423" y="215"/>
                </a:cxn>
                <a:cxn ang="0">
                  <a:pos x="1443" y="279"/>
                </a:cxn>
                <a:cxn ang="0">
                  <a:pos x="1449" y="348"/>
                </a:cxn>
                <a:cxn ang="0">
                  <a:pos x="1181" y="1033"/>
                </a:cxn>
                <a:cxn ang="0">
                  <a:pos x="1163" y="991"/>
                </a:cxn>
                <a:cxn ang="0">
                  <a:pos x="1138" y="952"/>
                </a:cxn>
                <a:cxn ang="0">
                  <a:pos x="1110" y="917"/>
                </a:cxn>
                <a:cxn ang="0">
                  <a:pos x="1075" y="887"/>
                </a:cxn>
                <a:cxn ang="0">
                  <a:pos x="1037" y="863"/>
                </a:cxn>
                <a:cxn ang="0">
                  <a:pos x="994" y="846"/>
                </a:cxn>
                <a:cxn ang="0">
                  <a:pos x="951" y="834"/>
                </a:cxn>
                <a:cxn ang="0">
                  <a:pos x="903" y="831"/>
                </a:cxn>
              </a:cxnLst>
              <a:rect l="0" t="0" r="r" b="b"/>
              <a:pathLst>
                <a:path w="1449" h="1033">
                  <a:moveTo>
                    <a:pt x="903" y="831"/>
                  </a:moveTo>
                  <a:lnTo>
                    <a:pt x="880" y="832"/>
                  </a:lnTo>
                  <a:lnTo>
                    <a:pt x="856" y="834"/>
                  </a:lnTo>
                  <a:lnTo>
                    <a:pt x="834" y="839"/>
                  </a:lnTo>
                  <a:lnTo>
                    <a:pt x="812" y="846"/>
                  </a:lnTo>
                  <a:lnTo>
                    <a:pt x="791" y="854"/>
                  </a:lnTo>
                  <a:lnTo>
                    <a:pt x="770" y="863"/>
                  </a:lnTo>
                  <a:lnTo>
                    <a:pt x="750" y="875"/>
                  </a:lnTo>
                  <a:lnTo>
                    <a:pt x="732" y="887"/>
                  </a:lnTo>
                  <a:lnTo>
                    <a:pt x="713" y="901"/>
                  </a:lnTo>
                  <a:lnTo>
                    <a:pt x="697" y="917"/>
                  </a:lnTo>
                  <a:lnTo>
                    <a:pt x="681" y="933"/>
                  </a:lnTo>
                  <a:lnTo>
                    <a:pt x="667" y="952"/>
                  </a:lnTo>
                  <a:lnTo>
                    <a:pt x="655" y="970"/>
                  </a:lnTo>
                  <a:lnTo>
                    <a:pt x="643" y="991"/>
                  </a:lnTo>
                  <a:lnTo>
                    <a:pt x="634" y="1012"/>
                  </a:lnTo>
                  <a:lnTo>
                    <a:pt x="626" y="1033"/>
                  </a:lnTo>
                  <a:lnTo>
                    <a:pt x="0" y="1033"/>
                  </a:lnTo>
                  <a:lnTo>
                    <a:pt x="0" y="348"/>
                  </a:lnTo>
                  <a:lnTo>
                    <a:pt x="2" y="314"/>
                  </a:lnTo>
                  <a:lnTo>
                    <a:pt x="7" y="279"/>
                  </a:lnTo>
                  <a:lnTo>
                    <a:pt x="15" y="247"/>
                  </a:lnTo>
                  <a:lnTo>
                    <a:pt x="27" y="215"/>
                  </a:lnTo>
                  <a:lnTo>
                    <a:pt x="42" y="184"/>
                  </a:lnTo>
                  <a:lnTo>
                    <a:pt x="59" y="155"/>
                  </a:lnTo>
                  <a:lnTo>
                    <a:pt x="80" y="127"/>
                  </a:lnTo>
                  <a:lnTo>
                    <a:pt x="103" y="102"/>
                  </a:lnTo>
                  <a:lnTo>
                    <a:pt x="116" y="89"/>
                  </a:lnTo>
                  <a:lnTo>
                    <a:pt x="128" y="79"/>
                  </a:lnTo>
                  <a:lnTo>
                    <a:pt x="142" y="68"/>
                  </a:lnTo>
                  <a:lnTo>
                    <a:pt x="156" y="58"/>
                  </a:lnTo>
                  <a:lnTo>
                    <a:pt x="171" y="49"/>
                  </a:lnTo>
                  <a:lnTo>
                    <a:pt x="185" y="40"/>
                  </a:lnTo>
                  <a:lnTo>
                    <a:pt x="201" y="33"/>
                  </a:lnTo>
                  <a:lnTo>
                    <a:pt x="216" y="26"/>
                  </a:lnTo>
                  <a:lnTo>
                    <a:pt x="232" y="19"/>
                  </a:lnTo>
                  <a:lnTo>
                    <a:pt x="248" y="15"/>
                  </a:lnTo>
                  <a:lnTo>
                    <a:pt x="264" y="10"/>
                  </a:lnTo>
                  <a:lnTo>
                    <a:pt x="280" y="6"/>
                  </a:lnTo>
                  <a:lnTo>
                    <a:pt x="298" y="3"/>
                  </a:lnTo>
                  <a:lnTo>
                    <a:pt x="315" y="1"/>
                  </a:lnTo>
                  <a:lnTo>
                    <a:pt x="332" y="0"/>
                  </a:lnTo>
                  <a:lnTo>
                    <a:pt x="349" y="0"/>
                  </a:lnTo>
                  <a:lnTo>
                    <a:pt x="1100" y="0"/>
                  </a:lnTo>
                  <a:lnTo>
                    <a:pt x="1118" y="0"/>
                  </a:lnTo>
                  <a:lnTo>
                    <a:pt x="1135" y="1"/>
                  </a:lnTo>
                  <a:lnTo>
                    <a:pt x="1152" y="3"/>
                  </a:lnTo>
                  <a:lnTo>
                    <a:pt x="1170" y="6"/>
                  </a:lnTo>
                  <a:lnTo>
                    <a:pt x="1186" y="10"/>
                  </a:lnTo>
                  <a:lnTo>
                    <a:pt x="1202" y="15"/>
                  </a:lnTo>
                  <a:lnTo>
                    <a:pt x="1218" y="19"/>
                  </a:lnTo>
                  <a:lnTo>
                    <a:pt x="1234" y="26"/>
                  </a:lnTo>
                  <a:lnTo>
                    <a:pt x="1249" y="33"/>
                  </a:lnTo>
                  <a:lnTo>
                    <a:pt x="1265" y="40"/>
                  </a:lnTo>
                  <a:lnTo>
                    <a:pt x="1279" y="49"/>
                  </a:lnTo>
                  <a:lnTo>
                    <a:pt x="1294" y="58"/>
                  </a:lnTo>
                  <a:lnTo>
                    <a:pt x="1308" y="68"/>
                  </a:lnTo>
                  <a:lnTo>
                    <a:pt x="1322" y="79"/>
                  </a:lnTo>
                  <a:lnTo>
                    <a:pt x="1334" y="89"/>
                  </a:lnTo>
                  <a:lnTo>
                    <a:pt x="1347" y="102"/>
                  </a:lnTo>
                  <a:lnTo>
                    <a:pt x="1370" y="127"/>
                  </a:lnTo>
                  <a:lnTo>
                    <a:pt x="1391" y="155"/>
                  </a:lnTo>
                  <a:lnTo>
                    <a:pt x="1408" y="184"/>
                  </a:lnTo>
                  <a:lnTo>
                    <a:pt x="1423" y="215"/>
                  </a:lnTo>
                  <a:lnTo>
                    <a:pt x="1434" y="247"/>
                  </a:lnTo>
                  <a:lnTo>
                    <a:pt x="1443" y="279"/>
                  </a:lnTo>
                  <a:lnTo>
                    <a:pt x="1448" y="314"/>
                  </a:lnTo>
                  <a:lnTo>
                    <a:pt x="1449" y="348"/>
                  </a:lnTo>
                  <a:lnTo>
                    <a:pt x="1449" y="1033"/>
                  </a:lnTo>
                  <a:lnTo>
                    <a:pt x="1181" y="1033"/>
                  </a:lnTo>
                  <a:lnTo>
                    <a:pt x="1173" y="1012"/>
                  </a:lnTo>
                  <a:lnTo>
                    <a:pt x="1163" y="991"/>
                  </a:lnTo>
                  <a:lnTo>
                    <a:pt x="1152" y="970"/>
                  </a:lnTo>
                  <a:lnTo>
                    <a:pt x="1138" y="952"/>
                  </a:lnTo>
                  <a:lnTo>
                    <a:pt x="1125" y="933"/>
                  </a:lnTo>
                  <a:lnTo>
                    <a:pt x="1110" y="917"/>
                  </a:lnTo>
                  <a:lnTo>
                    <a:pt x="1092" y="901"/>
                  </a:lnTo>
                  <a:lnTo>
                    <a:pt x="1075" y="887"/>
                  </a:lnTo>
                  <a:lnTo>
                    <a:pt x="1057" y="875"/>
                  </a:lnTo>
                  <a:lnTo>
                    <a:pt x="1037" y="863"/>
                  </a:lnTo>
                  <a:lnTo>
                    <a:pt x="1016" y="854"/>
                  </a:lnTo>
                  <a:lnTo>
                    <a:pt x="994" y="846"/>
                  </a:lnTo>
                  <a:lnTo>
                    <a:pt x="973" y="839"/>
                  </a:lnTo>
                  <a:lnTo>
                    <a:pt x="951" y="834"/>
                  </a:lnTo>
                  <a:lnTo>
                    <a:pt x="927" y="832"/>
                  </a:lnTo>
                  <a:lnTo>
                    <a:pt x="903" y="831"/>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15"/>
            <p:cNvSpPr>
              <a:spLocks/>
            </p:cNvSpPr>
            <p:nvPr/>
          </p:nvSpPr>
          <p:spPr bwMode="auto">
            <a:xfrm>
              <a:off x="4078288" y="3416300"/>
              <a:ext cx="1108075" cy="820738"/>
            </a:xfrm>
            <a:custGeom>
              <a:avLst/>
              <a:gdLst/>
              <a:ahLst/>
              <a:cxnLst>
                <a:cxn ang="0">
                  <a:pos x="36" y="360"/>
                </a:cxn>
                <a:cxn ang="0">
                  <a:pos x="50" y="293"/>
                </a:cxn>
                <a:cxn ang="0">
                  <a:pos x="76" y="230"/>
                </a:cxn>
                <a:cxn ang="0">
                  <a:pos x="114" y="173"/>
                </a:cxn>
                <a:cxn ang="0">
                  <a:pos x="150" y="135"/>
                </a:cxn>
                <a:cxn ang="0">
                  <a:pos x="177" y="114"/>
                </a:cxn>
                <a:cxn ang="0">
                  <a:pos x="205" y="95"/>
                </a:cxn>
                <a:cxn ang="0">
                  <a:pos x="235" y="79"/>
                </a:cxn>
                <a:cxn ang="0">
                  <a:pos x="267" y="65"/>
                </a:cxn>
                <a:cxn ang="0">
                  <a:pos x="299" y="56"/>
                </a:cxn>
                <a:cxn ang="0">
                  <a:pos x="332" y="49"/>
                </a:cxn>
                <a:cxn ang="0">
                  <a:pos x="367" y="46"/>
                </a:cxn>
                <a:cxn ang="0">
                  <a:pos x="1135" y="46"/>
                </a:cxn>
                <a:cxn ang="0">
                  <a:pos x="1170" y="47"/>
                </a:cxn>
                <a:cxn ang="0">
                  <a:pos x="1204" y="53"/>
                </a:cxn>
                <a:cxn ang="0">
                  <a:pos x="1236" y="61"/>
                </a:cxn>
                <a:cxn ang="0">
                  <a:pos x="1269" y="72"/>
                </a:cxn>
                <a:cxn ang="0">
                  <a:pos x="1300" y="86"/>
                </a:cxn>
                <a:cxn ang="0">
                  <a:pos x="1329" y="104"/>
                </a:cxn>
                <a:cxn ang="0">
                  <a:pos x="1356" y="125"/>
                </a:cxn>
                <a:cxn ang="0">
                  <a:pos x="1381" y="148"/>
                </a:cxn>
                <a:cxn ang="0">
                  <a:pos x="1390" y="156"/>
                </a:cxn>
                <a:cxn ang="0">
                  <a:pos x="1396" y="164"/>
                </a:cxn>
                <a:cxn ang="0">
                  <a:pos x="1386" y="147"/>
                </a:cxn>
                <a:cxn ang="0">
                  <a:pos x="1373" y="131"/>
                </a:cxn>
                <a:cxn ang="0">
                  <a:pos x="1361" y="116"/>
                </a:cxn>
                <a:cxn ang="0">
                  <a:pos x="1347" y="102"/>
                </a:cxn>
                <a:cxn ang="0">
                  <a:pos x="1322" y="79"/>
                </a:cxn>
                <a:cxn ang="0">
                  <a:pos x="1294" y="58"/>
                </a:cxn>
                <a:cxn ang="0">
                  <a:pos x="1265" y="40"/>
                </a:cxn>
                <a:cxn ang="0">
                  <a:pos x="1234" y="26"/>
                </a:cxn>
                <a:cxn ang="0">
                  <a:pos x="1202" y="15"/>
                </a:cxn>
                <a:cxn ang="0">
                  <a:pos x="1170" y="6"/>
                </a:cxn>
                <a:cxn ang="0">
                  <a:pos x="1135" y="1"/>
                </a:cxn>
                <a:cxn ang="0">
                  <a:pos x="1100" y="0"/>
                </a:cxn>
                <a:cxn ang="0">
                  <a:pos x="332" y="0"/>
                </a:cxn>
                <a:cxn ang="0">
                  <a:pos x="298" y="3"/>
                </a:cxn>
                <a:cxn ang="0">
                  <a:pos x="264" y="10"/>
                </a:cxn>
                <a:cxn ang="0">
                  <a:pos x="232" y="19"/>
                </a:cxn>
                <a:cxn ang="0">
                  <a:pos x="201" y="33"/>
                </a:cxn>
                <a:cxn ang="0">
                  <a:pos x="171" y="49"/>
                </a:cxn>
                <a:cxn ang="0">
                  <a:pos x="142" y="68"/>
                </a:cxn>
                <a:cxn ang="0">
                  <a:pos x="116" y="89"/>
                </a:cxn>
                <a:cxn ang="0">
                  <a:pos x="80" y="127"/>
                </a:cxn>
                <a:cxn ang="0">
                  <a:pos x="42" y="184"/>
                </a:cxn>
                <a:cxn ang="0">
                  <a:pos x="15" y="247"/>
                </a:cxn>
                <a:cxn ang="0">
                  <a:pos x="2" y="314"/>
                </a:cxn>
                <a:cxn ang="0">
                  <a:pos x="0" y="1033"/>
                </a:cxn>
                <a:cxn ang="0">
                  <a:pos x="35" y="394"/>
                </a:cxn>
              </a:cxnLst>
              <a:rect l="0" t="0" r="r" b="b"/>
              <a:pathLst>
                <a:path w="1396" h="1033">
                  <a:moveTo>
                    <a:pt x="35" y="394"/>
                  </a:moveTo>
                  <a:lnTo>
                    <a:pt x="36" y="360"/>
                  </a:lnTo>
                  <a:lnTo>
                    <a:pt x="42" y="325"/>
                  </a:lnTo>
                  <a:lnTo>
                    <a:pt x="50" y="293"/>
                  </a:lnTo>
                  <a:lnTo>
                    <a:pt x="61" y="261"/>
                  </a:lnTo>
                  <a:lnTo>
                    <a:pt x="76" y="230"/>
                  </a:lnTo>
                  <a:lnTo>
                    <a:pt x="94" y="201"/>
                  </a:lnTo>
                  <a:lnTo>
                    <a:pt x="114" y="173"/>
                  </a:lnTo>
                  <a:lnTo>
                    <a:pt x="137" y="148"/>
                  </a:lnTo>
                  <a:lnTo>
                    <a:pt x="150" y="135"/>
                  </a:lnTo>
                  <a:lnTo>
                    <a:pt x="163" y="125"/>
                  </a:lnTo>
                  <a:lnTo>
                    <a:pt x="177" y="114"/>
                  </a:lnTo>
                  <a:lnTo>
                    <a:pt x="190" y="104"/>
                  </a:lnTo>
                  <a:lnTo>
                    <a:pt x="205" y="95"/>
                  </a:lnTo>
                  <a:lnTo>
                    <a:pt x="219" y="86"/>
                  </a:lnTo>
                  <a:lnTo>
                    <a:pt x="235" y="79"/>
                  </a:lnTo>
                  <a:lnTo>
                    <a:pt x="250" y="72"/>
                  </a:lnTo>
                  <a:lnTo>
                    <a:pt x="267" y="65"/>
                  </a:lnTo>
                  <a:lnTo>
                    <a:pt x="283" y="61"/>
                  </a:lnTo>
                  <a:lnTo>
                    <a:pt x="299" y="56"/>
                  </a:lnTo>
                  <a:lnTo>
                    <a:pt x="315" y="53"/>
                  </a:lnTo>
                  <a:lnTo>
                    <a:pt x="332" y="49"/>
                  </a:lnTo>
                  <a:lnTo>
                    <a:pt x="349" y="47"/>
                  </a:lnTo>
                  <a:lnTo>
                    <a:pt x="367" y="46"/>
                  </a:lnTo>
                  <a:lnTo>
                    <a:pt x="384" y="46"/>
                  </a:lnTo>
                  <a:lnTo>
                    <a:pt x="1135" y="46"/>
                  </a:lnTo>
                  <a:lnTo>
                    <a:pt x="1152" y="46"/>
                  </a:lnTo>
                  <a:lnTo>
                    <a:pt x="1170" y="47"/>
                  </a:lnTo>
                  <a:lnTo>
                    <a:pt x="1187" y="49"/>
                  </a:lnTo>
                  <a:lnTo>
                    <a:pt x="1204" y="53"/>
                  </a:lnTo>
                  <a:lnTo>
                    <a:pt x="1220" y="56"/>
                  </a:lnTo>
                  <a:lnTo>
                    <a:pt x="1236" y="61"/>
                  </a:lnTo>
                  <a:lnTo>
                    <a:pt x="1252" y="65"/>
                  </a:lnTo>
                  <a:lnTo>
                    <a:pt x="1269" y="72"/>
                  </a:lnTo>
                  <a:lnTo>
                    <a:pt x="1284" y="79"/>
                  </a:lnTo>
                  <a:lnTo>
                    <a:pt x="1300" y="86"/>
                  </a:lnTo>
                  <a:lnTo>
                    <a:pt x="1314" y="95"/>
                  </a:lnTo>
                  <a:lnTo>
                    <a:pt x="1329" y="104"/>
                  </a:lnTo>
                  <a:lnTo>
                    <a:pt x="1342" y="114"/>
                  </a:lnTo>
                  <a:lnTo>
                    <a:pt x="1356" y="125"/>
                  </a:lnTo>
                  <a:lnTo>
                    <a:pt x="1369" y="135"/>
                  </a:lnTo>
                  <a:lnTo>
                    <a:pt x="1381" y="148"/>
                  </a:lnTo>
                  <a:lnTo>
                    <a:pt x="1386" y="152"/>
                  </a:lnTo>
                  <a:lnTo>
                    <a:pt x="1390" y="156"/>
                  </a:lnTo>
                  <a:lnTo>
                    <a:pt x="1393" y="160"/>
                  </a:lnTo>
                  <a:lnTo>
                    <a:pt x="1396" y="164"/>
                  </a:lnTo>
                  <a:lnTo>
                    <a:pt x="1391" y="156"/>
                  </a:lnTo>
                  <a:lnTo>
                    <a:pt x="1386" y="147"/>
                  </a:lnTo>
                  <a:lnTo>
                    <a:pt x="1380" y="139"/>
                  </a:lnTo>
                  <a:lnTo>
                    <a:pt x="1373" y="131"/>
                  </a:lnTo>
                  <a:lnTo>
                    <a:pt x="1368" y="124"/>
                  </a:lnTo>
                  <a:lnTo>
                    <a:pt x="1361" y="116"/>
                  </a:lnTo>
                  <a:lnTo>
                    <a:pt x="1354" y="109"/>
                  </a:lnTo>
                  <a:lnTo>
                    <a:pt x="1347" y="102"/>
                  </a:lnTo>
                  <a:lnTo>
                    <a:pt x="1334" y="89"/>
                  </a:lnTo>
                  <a:lnTo>
                    <a:pt x="1322" y="79"/>
                  </a:lnTo>
                  <a:lnTo>
                    <a:pt x="1308" y="68"/>
                  </a:lnTo>
                  <a:lnTo>
                    <a:pt x="1294" y="58"/>
                  </a:lnTo>
                  <a:lnTo>
                    <a:pt x="1279" y="49"/>
                  </a:lnTo>
                  <a:lnTo>
                    <a:pt x="1265" y="40"/>
                  </a:lnTo>
                  <a:lnTo>
                    <a:pt x="1249" y="33"/>
                  </a:lnTo>
                  <a:lnTo>
                    <a:pt x="1234" y="26"/>
                  </a:lnTo>
                  <a:lnTo>
                    <a:pt x="1218" y="19"/>
                  </a:lnTo>
                  <a:lnTo>
                    <a:pt x="1202" y="15"/>
                  </a:lnTo>
                  <a:lnTo>
                    <a:pt x="1186" y="10"/>
                  </a:lnTo>
                  <a:lnTo>
                    <a:pt x="1170" y="6"/>
                  </a:lnTo>
                  <a:lnTo>
                    <a:pt x="1152" y="3"/>
                  </a:lnTo>
                  <a:lnTo>
                    <a:pt x="1135" y="1"/>
                  </a:lnTo>
                  <a:lnTo>
                    <a:pt x="1118" y="0"/>
                  </a:lnTo>
                  <a:lnTo>
                    <a:pt x="1100" y="0"/>
                  </a:lnTo>
                  <a:lnTo>
                    <a:pt x="349" y="0"/>
                  </a:lnTo>
                  <a:lnTo>
                    <a:pt x="332" y="0"/>
                  </a:lnTo>
                  <a:lnTo>
                    <a:pt x="315" y="1"/>
                  </a:lnTo>
                  <a:lnTo>
                    <a:pt x="298" y="3"/>
                  </a:lnTo>
                  <a:lnTo>
                    <a:pt x="280" y="6"/>
                  </a:lnTo>
                  <a:lnTo>
                    <a:pt x="264" y="10"/>
                  </a:lnTo>
                  <a:lnTo>
                    <a:pt x="248" y="15"/>
                  </a:lnTo>
                  <a:lnTo>
                    <a:pt x="232" y="19"/>
                  </a:lnTo>
                  <a:lnTo>
                    <a:pt x="216" y="26"/>
                  </a:lnTo>
                  <a:lnTo>
                    <a:pt x="201" y="33"/>
                  </a:lnTo>
                  <a:lnTo>
                    <a:pt x="185" y="40"/>
                  </a:lnTo>
                  <a:lnTo>
                    <a:pt x="171" y="49"/>
                  </a:lnTo>
                  <a:lnTo>
                    <a:pt x="156" y="58"/>
                  </a:lnTo>
                  <a:lnTo>
                    <a:pt x="142" y="68"/>
                  </a:lnTo>
                  <a:lnTo>
                    <a:pt x="128" y="79"/>
                  </a:lnTo>
                  <a:lnTo>
                    <a:pt x="116" y="89"/>
                  </a:lnTo>
                  <a:lnTo>
                    <a:pt x="103" y="102"/>
                  </a:lnTo>
                  <a:lnTo>
                    <a:pt x="80" y="127"/>
                  </a:lnTo>
                  <a:lnTo>
                    <a:pt x="59" y="155"/>
                  </a:lnTo>
                  <a:lnTo>
                    <a:pt x="42" y="184"/>
                  </a:lnTo>
                  <a:lnTo>
                    <a:pt x="27" y="215"/>
                  </a:lnTo>
                  <a:lnTo>
                    <a:pt x="15" y="247"/>
                  </a:lnTo>
                  <a:lnTo>
                    <a:pt x="7" y="279"/>
                  </a:lnTo>
                  <a:lnTo>
                    <a:pt x="2" y="314"/>
                  </a:lnTo>
                  <a:lnTo>
                    <a:pt x="0" y="348"/>
                  </a:lnTo>
                  <a:lnTo>
                    <a:pt x="0" y="1033"/>
                  </a:lnTo>
                  <a:lnTo>
                    <a:pt x="35" y="1033"/>
                  </a:lnTo>
                  <a:lnTo>
                    <a:pt x="35" y="39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16"/>
            <p:cNvSpPr>
              <a:spLocks/>
            </p:cNvSpPr>
            <p:nvPr/>
          </p:nvSpPr>
          <p:spPr bwMode="auto">
            <a:xfrm>
              <a:off x="4619625" y="4144963"/>
              <a:ext cx="347663" cy="347663"/>
            </a:xfrm>
            <a:custGeom>
              <a:avLst/>
              <a:gdLst/>
              <a:ahLst/>
              <a:cxnLst>
                <a:cxn ang="0">
                  <a:pos x="242" y="438"/>
                </a:cxn>
                <a:cxn ang="0">
                  <a:pos x="284" y="429"/>
                </a:cxn>
                <a:cxn ang="0">
                  <a:pos x="323" y="413"/>
                </a:cxn>
                <a:cxn ang="0">
                  <a:pos x="359" y="389"/>
                </a:cxn>
                <a:cxn ang="0">
                  <a:pos x="390" y="358"/>
                </a:cxn>
                <a:cxn ang="0">
                  <a:pos x="414" y="322"/>
                </a:cxn>
                <a:cxn ang="0">
                  <a:pos x="430" y="283"/>
                </a:cxn>
                <a:cxn ang="0">
                  <a:pos x="438" y="242"/>
                </a:cxn>
                <a:cxn ang="0">
                  <a:pos x="438" y="198"/>
                </a:cxn>
                <a:cxn ang="0">
                  <a:pos x="430" y="155"/>
                </a:cxn>
                <a:cxn ang="0">
                  <a:pos x="414" y="116"/>
                </a:cxn>
                <a:cxn ang="0">
                  <a:pos x="390" y="81"/>
                </a:cxn>
                <a:cxn ang="0">
                  <a:pos x="359" y="50"/>
                </a:cxn>
                <a:cxn ang="0">
                  <a:pos x="323" y="25"/>
                </a:cxn>
                <a:cxn ang="0">
                  <a:pos x="284" y="9"/>
                </a:cxn>
                <a:cxn ang="0">
                  <a:pos x="242" y="1"/>
                </a:cxn>
                <a:cxn ang="0">
                  <a:pos x="198" y="1"/>
                </a:cxn>
                <a:cxn ang="0">
                  <a:pos x="155" y="10"/>
                </a:cxn>
                <a:cxn ang="0">
                  <a:pos x="116" y="27"/>
                </a:cxn>
                <a:cxn ang="0">
                  <a:pos x="81" y="51"/>
                </a:cxn>
                <a:cxn ang="0">
                  <a:pos x="51" y="81"/>
                </a:cxn>
                <a:cxn ang="0">
                  <a:pos x="27" y="115"/>
                </a:cxn>
                <a:cxn ang="0">
                  <a:pos x="11" y="154"/>
                </a:cxn>
                <a:cxn ang="0">
                  <a:pos x="1" y="198"/>
                </a:cxn>
                <a:cxn ang="0">
                  <a:pos x="1" y="242"/>
                </a:cxn>
                <a:cxn ang="0">
                  <a:pos x="10" y="283"/>
                </a:cxn>
                <a:cxn ang="0">
                  <a:pos x="26" y="322"/>
                </a:cxn>
                <a:cxn ang="0">
                  <a:pos x="50" y="358"/>
                </a:cxn>
                <a:cxn ang="0">
                  <a:pos x="81" y="389"/>
                </a:cxn>
                <a:cxn ang="0">
                  <a:pos x="117" y="413"/>
                </a:cxn>
                <a:cxn ang="0">
                  <a:pos x="156" y="429"/>
                </a:cxn>
                <a:cxn ang="0">
                  <a:pos x="198" y="438"/>
                </a:cxn>
              </a:cxnLst>
              <a:rect l="0" t="0" r="r" b="b"/>
              <a:pathLst>
                <a:path w="439" h="439">
                  <a:moveTo>
                    <a:pt x="220" y="439"/>
                  </a:moveTo>
                  <a:lnTo>
                    <a:pt x="242" y="438"/>
                  </a:lnTo>
                  <a:lnTo>
                    <a:pt x="263" y="434"/>
                  </a:lnTo>
                  <a:lnTo>
                    <a:pt x="284" y="429"/>
                  </a:lnTo>
                  <a:lnTo>
                    <a:pt x="303" y="421"/>
                  </a:lnTo>
                  <a:lnTo>
                    <a:pt x="323" y="413"/>
                  </a:lnTo>
                  <a:lnTo>
                    <a:pt x="341" y="402"/>
                  </a:lnTo>
                  <a:lnTo>
                    <a:pt x="359" y="389"/>
                  </a:lnTo>
                  <a:lnTo>
                    <a:pt x="375" y="374"/>
                  </a:lnTo>
                  <a:lnTo>
                    <a:pt x="390" y="358"/>
                  </a:lnTo>
                  <a:lnTo>
                    <a:pt x="402" y="341"/>
                  </a:lnTo>
                  <a:lnTo>
                    <a:pt x="414" y="322"/>
                  </a:lnTo>
                  <a:lnTo>
                    <a:pt x="423" y="304"/>
                  </a:lnTo>
                  <a:lnTo>
                    <a:pt x="430" y="283"/>
                  </a:lnTo>
                  <a:lnTo>
                    <a:pt x="435" y="263"/>
                  </a:lnTo>
                  <a:lnTo>
                    <a:pt x="438" y="242"/>
                  </a:lnTo>
                  <a:lnTo>
                    <a:pt x="439" y="220"/>
                  </a:lnTo>
                  <a:lnTo>
                    <a:pt x="438" y="198"/>
                  </a:lnTo>
                  <a:lnTo>
                    <a:pt x="435" y="176"/>
                  </a:lnTo>
                  <a:lnTo>
                    <a:pt x="430" y="155"/>
                  </a:lnTo>
                  <a:lnTo>
                    <a:pt x="423" y="136"/>
                  </a:lnTo>
                  <a:lnTo>
                    <a:pt x="414" y="116"/>
                  </a:lnTo>
                  <a:lnTo>
                    <a:pt x="402" y="98"/>
                  </a:lnTo>
                  <a:lnTo>
                    <a:pt x="390" y="81"/>
                  </a:lnTo>
                  <a:lnTo>
                    <a:pt x="375" y="65"/>
                  </a:lnTo>
                  <a:lnTo>
                    <a:pt x="359" y="50"/>
                  </a:lnTo>
                  <a:lnTo>
                    <a:pt x="341" y="37"/>
                  </a:lnTo>
                  <a:lnTo>
                    <a:pt x="323" y="25"/>
                  </a:lnTo>
                  <a:lnTo>
                    <a:pt x="303" y="16"/>
                  </a:lnTo>
                  <a:lnTo>
                    <a:pt x="284" y="9"/>
                  </a:lnTo>
                  <a:lnTo>
                    <a:pt x="263" y="5"/>
                  </a:lnTo>
                  <a:lnTo>
                    <a:pt x="242" y="1"/>
                  </a:lnTo>
                  <a:lnTo>
                    <a:pt x="220" y="0"/>
                  </a:lnTo>
                  <a:lnTo>
                    <a:pt x="198" y="1"/>
                  </a:lnTo>
                  <a:lnTo>
                    <a:pt x="177" y="5"/>
                  </a:lnTo>
                  <a:lnTo>
                    <a:pt x="155" y="10"/>
                  </a:lnTo>
                  <a:lnTo>
                    <a:pt x="135" y="17"/>
                  </a:lnTo>
                  <a:lnTo>
                    <a:pt x="116" y="27"/>
                  </a:lnTo>
                  <a:lnTo>
                    <a:pt x="97" y="38"/>
                  </a:lnTo>
                  <a:lnTo>
                    <a:pt x="81" y="51"/>
                  </a:lnTo>
                  <a:lnTo>
                    <a:pt x="65" y="65"/>
                  </a:lnTo>
                  <a:lnTo>
                    <a:pt x="51" y="81"/>
                  </a:lnTo>
                  <a:lnTo>
                    <a:pt x="38" y="97"/>
                  </a:lnTo>
                  <a:lnTo>
                    <a:pt x="27" y="115"/>
                  </a:lnTo>
                  <a:lnTo>
                    <a:pt x="18" y="135"/>
                  </a:lnTo>
                  <a:lnTo>
                    <a:pt x="11" y="154"/>
                  </a:lnTo>
                  <a:lnTo>
                    <a:pt x="5" y="176"/>
                  </a:lnTo>
                  <a:lnTo>
                    <a:pt x="1" y="198"/>
                  </a:lnTo>
                  <a:lnTo>
                    <a:pt x="0" y="220"/>
                  </a:lnTo>
                  <a:lnTo>
                    <a:pt x="1" y="242"/>
                  </a:lnTo>
                  <a:lnTo>
                    <a:pt x="5" y="263"/>
                  </a:lnTo>
                  <a:lnTo>
                    <a:pt x="10" y="283"/>
                  </a:lnTo>
                  <a:lnTo>
                    <a:pt x="18" y="304"/>
                  </a:lnTo>
                  <a:lnTo>
                    <a:pt x="26" y="322"/>
                  </a:lnTo>
                  <a:lnTo>
                    <a:pt x="37" y="341"/>
                  </a:lnTo>
                  <a:lnTo>
                    <a:pt x="50" y="358"/>
                  </a:lnTo>
                  <a:lnTo>
                    <a:pt x="65" y="374"/>
                  </a:lnTo>
                  <a:lnTo>
                    <a:pt x="81" y="389"/>
                  </a:lnTo>
                  <a:lnTo>
                    <a:pt x="98" y="402"/>
                  </a:lnTo>
                  <a:lnTo>
                    <a:pt x="117" y="413"/>
                  </a:lnTo>
                  <a:lnTo>
                    <a:pt x="136" y="421"/>
                  </a:lnTo>
                  <a:lnTo>
                    <a:pt x="156" y="429"/>
                  </a:lnTo>
                  <a:lnTo>
                    <a:pt x="177" y="434"/>
                  </a:lnTo>
                  <a:lnTo>
                    <a:pt x="198" y="438"/>
                  </a:lnTo>
                  <a:lnTo>
                    <a:pt x="220" y="4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17"/>
            <p:cNvSpPr>
              <a:spLocks/>
            </p:cNvSpPr>
            <p:nvPr/>
          </p:nvSpPr>
          <p:spPr bwMode="auto">
            <a:xfrm>
              <a:off x="4651375" y="4176713"/>
              <a:ext cx="284163" cy="284163"/>
            </a:xfrm>
            <a:custGeom>
              <a:avLst/>
              <a:gdLst/>
              <a:ahLst/>
              <a:cxnLst>
                <a:cxn ang="0">
                  <a:pos x="0" y="180"/>
                </a:cxn>
                <a:cxn ang="0">
                  <a:pos x="1" y="162"/>
                </a:cxn>
                <a:cxn ang="0">
                  <a:pos x="3" y="144"/>
                </a:cxn>
                <a:cxn ang="0">
                  <a:pos x="8" y="127"/>
                </a:cxn>
                <a:cxn ang="0">
                  <a:pos x="13" y="111"/>
                </a:cxn>
                <a:cxn ang="0">
                  <a:pos x="20" y="95"/>
                </a:cxn>
                <a:cxn ang="0">
                  <a:pos x="30" y="81"/>
                </a:cxn>
                <a:cxn ang="0">
                  <a:pos x="40" y="66"/>
                </a:cxn>
                <a:cxn ang="0">
                  <a:pos x="53" y="53"/>
                </a:cxn>
                <a:cxn ang="0">
                  <a:pos x="65" y="41"/>
                </a:cxn>
                <a:cxn ang="0">
                  <a:pos x="80" y="30"/>
                </a:cxn>
                <a:cxn ang="0">
                  <a:pos x="94" y="21"/>
                </a:cxn>
                <a:cxn ang="0">
                  <a:pos x="110" y="14"/>
                </a:cxn>
                <a:cxn ang="0">
                  <a:pos x="126" y="8"/>
                </a:cxn>
                <a:cxn ang="0">
                  <a:pos x="144" y="4"/>
                </a:cxn>
                <a:cxn ang="0">
                  <a:pos x="161" y="1"/>
                </a:cxn>
                <a:cxn ang="0">
                  <a:pos x="179" y="0"/>
                </a:cxn>
                <a:cxn ang="0">
                  <a:pos x="197" y="1"/>
                </a:cxn>
                <a:cxn ang="0">
                  <a:pos x="214" y="4"/>
                </a:cxn>
                <a:cxn ang="0">
                  <a:pos x="231" y="8"/>
                </a:cxn>
                <a:cxn ang="0">
                  <a:pos x="247" y="14"/>
                </a:cxn>
                <a:cxn ang="0">
                  <a:pos x="263" y="21"/>
                </a:cxn>
                <a:cxn ang="0">
                  <a:pos x="278" y="30"/>
                </a:cxn>
                <a:cxn ang="0">
                  <a:pos x="292" y="41"/>
                </a:cxn>
                <a:cxn ang="0">
                  <a:pos x="306" y="53"/>
                </a:cxn>
                <a:cxn ang="0">
                  <a:pos x="318" y="66"/>
                </a:cxn>
                <a:cxn ang="0">
                  <a:pos x="328" y="81"/>
                </a:cxn>
                <a:cxn ang="0">
                  <a:pos x="337" y="95"/>
                </a:cxn>
                <a:cxn ang="0">
                  <a:pos x="344" y="111"/>
                </a:cxn>
                <a:cxn ang="0">
                  <a:pos x="350" y="127"/>
                </a:cxn>
                <a:cxn ang="0">
                  <a:pos x="354" y="144"/>
                </a:cxn>
                <a:cxn ang="0">
                  <a:pos x="357" y="162"/>
                </a:cxn>
                <a:cxn ang="0">
                  <a:pos x="358" y="180"/>
                </a:cxn>
                <a:cxn ang="0">
                  <a:pos x="354" y="216"/>
                </a:cxn>
                <a:cxn ang="0">
                  <a:pos x="344" y="249"/>
                </a:cxn>
                <a:cxn ang="0">
                  <a:pos x="327" y="279"/>
                </a:cxn>
                <a:cxn ang="0">
                  <a:pos x="305" y="305"/>
                </a:cxn>
                <a:cxn ang="0">
                  <a:pos x="278" y="327"/>
                </a:cxn>
                <a:cxn ang="0">
                  <a:pos x="248" y="345"/>
                </a:cxn>
                <a:cxn ang="0">
                  <a:pos x="215" y="355"/>
                </a:cxn>
                <a:cxn ang="0">
                  <a:pos x="179" y="358"/>
                </a:cxn>
                <a:cxn ang="0">
                  <a:pos x="161" y="357"/>
                </a:cxn>
                <a:cxn ang="0">
                  <a:pos x="144" y="355"/>
                </a:cxn>
                <a:cxn ang="0">
                  <a:pos x="126" y="350"/>
                </a:cxn>
                <a:cxn ang="0">
                  <a:pos x="110" y="345"/>
                </a:cxn>
                <a:cxn ang="0">
                  <a:pos x="94" y="338"/>
                </a:cxn>
                <a:cxn ang="0">
                  <a:pos x="80" y="328"/>
                </a:cxn>
                <a:cxn ang="0">
                  <a:pos x="65" y="318"/>
                </a:cxn>
                <a:cxn ang="0">
                  <a:pos x="53" y="307"/>
                </a:cxn>
                <a:cxn ang="0">
                  <a:pos x="40" y="293"/>
                </a:cxn>
                <a:cxn ang="0">
                  <a:pos x="30" y="279"/>
                </a:cxn>
                <a:cxn ang="0">
                  <a:pos x="20" y="264"/>
                </a:cxn>
                <a:cxn ang="0">
                  <a:pos x="13" y="248"/>
                </a:cxn>
                <a:cxn ang="0">
                  <a:pos x="8" y="232"/>
                </a:cxn>
                <a:cxn ang="0">
                  <a:pos x="3" y="214"/>
                </a:cxn>
                <a:cxn ang="0">
                  <a:pos x="1" y="197"/>
                </a:cxn>
                <a:cxn ang="0">
                  <a:pos x="0" y="180"/>
                </a:cxn>
              </a:cxnLst>
              <a:rect l="0" t="0" r="r" b="b"/>
              <a:pathLst>
                <a:path w="358" h="358">
                  <a:moveTo>
                    <a:pt x="0" y="180"/>
                  </a:moveTo>
                  <a:lnTo>
                    <a:pt x="1" y="162"/>
                  </a:lnTo>
                  <a:lnTo>
                    <a:pt x="3" y="144"/>
                  </a:lnTo>
                  <a:lnTo>
                    <a:pt x="8" y="127"/>
                  </a:lnTo>
                  <a:lnTo>
                    <a:pt x="13" y="111"/>
                  </a:lnTo>
                  <a:lnTo>
                    <a:pt x="20" y="95"/>
                  </a:lnTo>
                  <a:lnTo>
                    <a:pt x="30" y="81"/>
                  </a:lnTo>
                  <a:lnTo>
                    <a:pt x="40" y="66"/>
                  </a:lnTo>
                  <a:lnTo>
                    <a:pt x="53" y="53"/>
                  </a:lnTo>
                  <a:lnTo>
                    <a:pt x="65" y="41"/>
                  </a:lnTo>
                  <a:lnTo>
                    <a:pt x="80" y="30"/>
                  </a:lnTo>
                  <a:lnTo>
                    <a:pt x="94" y="21"/>
                  </a:lnTo>
                  <a:lnTo>
                    <a:pt x="110" y="14"/>
                  </a:lnTo>
                  <a:lnTo>
                    <a:pt x="126" y="8"/>
                  </a:lnTo>
                  <a:lnTo>
                    <a:pt x="144" y="4"/>
                  </a:lnTo>
                  <a:lnTo>
                    <a:pt x="161" y="1"/>
                  </a:lnTo>
                  <a:lnTo>
                    <a:pt x="179" y="0"/>
                  </a:lnTo>
                  <a:lnTo>
                    <a:pt x="197" y="1"/>
                  </a:lnTo>
                  <a:lnTo>
                    <a:pt x="214" y="4"/>
                  </a:lnTo>
                  <a:lnTo>
                    <a:pt x="231" y="8"/>
                  </a:lnTo>
                  <a:lnTo>
                    <a:pt x="247" y="14"/>
                  </a:lnTo>
                  <a:lnTo>
                    <a:pt x="263" y="21"/>
                  </a:lnTo>
                  <a:lnTo>
                    <a:pt x="278" y="30"/>
                  </a:lnTo>
                  <a:lnTo>
                    <a:pt x="292" y="41"/>
                  </a:lnTo>
                  <a:lnTo>
                    <a:pt x="306" y="53"/>
                  </a:lnTo>
                  <a:lnTo>
                    <a:pt x="318" y="66"/>
                  </a:lnTo>
                  <a:lnTo>
                    <a:pt x="328" y="81"/>
                  </a:lnTo>
                  <a:lnTo>
                    <a:pt x="337" y="95"/>
                  </a:lnTo>
                  <a:lnTo>
                    <a:pt x="344" y="111"/>
                  </a:lnTo>
                  <a:lnTo>
                    <a:pt x="350" y="127"/>
                  </a:lnTo>
                  <a:lnTo>
                    <a:pt x="354" y="144"/>
                  </a:lnTo>
                  <a:lnTo>
                    <a:pt x="357" y="162"/>
                  </a:lnTo>
                  <a:lnTo>
                    <a:pt x="358" y="180"/>
                  </a:lnTo>
                  <a:lnTo>
                    <a:pt x="354" y="216"/>
                  </a:lnTo>
                  <a:lnTo>
                    <a:pt x="344" y="249"/>
                  </a:lnTo>
                  <a:lnTo>
                    <a:pt x="327" y="279"/>
                  </a:lnTo>
                  <a:lnTo>
                    <a:pt x="305" y="305"/>
                  </a:lnTo>
                  <a:lnTo>
                    <a:pt x="278" y="327"/>
                  </a:lnTo>
                  <a:lnTo>
                    <a:pt x="248" y="345"/>
                  </a:lnTo>
                  <a:lnTo>
                    <a:pt x="215" y="355"/>
                  </a:lnTo>
                  <a:lnTo>
                    <a:pt x="179" y="358"/>
                  </a:lnTo>
                  <a:lnTo>
                    <a:pt x="161" y="357"/>
                  </a:lnTo>
                  <a:lnTo>
                    <a:pt x="144" y="355"/>
                  </a:lnTo>
                  <a:lnTo>
                    <a:pt x="126" y="350"/>
                  </a:lnTo>
                  <a:lnTo>
                    <a:pt x="110" y="345"/>
                  </a:lnTo>
                  <a:lnTo>
                    <a:pt x="94" y="338"/>
                  </a:lnTo>
                  <a:lnTo>
                    <a:pt x="80" y="328"/>
                  </a:lnTo>
                  <a:lnTo>
                    <a:pt x="65" y="318"/>
                  </a:lnTo>
                  <a:lnTo>
                    <a:pt x="53" y="307"/>
                  </a:lnTo>
                  <a:lnTo>
                    <a:pt x="40" y="293"/>
                  </a:lnTo>
                  <a:lnTo>
                    <a:pt x="30" y="279"/>
                  </a:lnTo>
                  <a:lnTo>
                    <a:pt x="20" y="264"/>
                  </a:lnTo>
                  <a:lnTo>
                    <a:pt x="13" y="248"/>
                  </a:lnTo>
                  <a:lnTo>
                    <a:pt x="8" y="232"/>
                  </a:lnTo>
                  <a:lnTo>
                    <a:pt x="3" y="214"/>
                  </a:lnTo>
                  <a:lnTo>
                    <a:pt x="1" y="197"/>
                  </a:lnTo>
                  <a:lnTo>
                    <a:pt x="0" y="180"/>
                  </a:lnTo>
                  <a:close/>
                </a:path>
              </a:pathLst>
            </a:custGeom>
            <a:solidFill>
              <a:srgbClr val="7272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18"/>
            <p:cNvSpPr>
              <a:spLocks/>
            </p:cNvSpPr>
            <p:nvPr/>
          </p:nvSpPr>
          <p:spPr bwMode="auto">
            <a:xfrm>
              <a:off x="4727575" y="4252913"/>
              <a:ext cx="131763" cy="131763"/>
            </a:xfrm>
            <a:custGeom>
              <a:avLst/>
              <a:gdLst/>
              <a:ahLst/>
              <a:cxnLst>
                <a:cxn ang="0">
                  <a:pos x="83" y="166"/>
                </a:cxn>
                <a:cxn ang="0">
                  <a:pos x="91" y="166"/>
                </a:cxn>
                <a:cxn ang="0">
                  <a:pos x="99" y="165"/>
                </a:cxn>
                <a:cxn ang="0">
                  <a:pos x="108" y="162"/>
                </a:cxn>
                <a:cxn ang="0">
                  <a:pos x="114" y="159"/>
                </a:cxn>
                <a:cxn ang="0">
                  <a:pos x="121" y="155"/>
                </a:cxn>
                <a:cxn ang="0">
                  <a:pos x="128" y="151"/>
                </a:cxn>
                <a:cxn ang="0">
                  <a:pos x="135" y="146"/>
                </a:cxn>
                <a:cxn ang="0">
                  <a:pos x="141" y="141"/>
                </a:cxn>
                <a:cxn ang="0">
                  <a:pos x="151" y="128"/>
                </a:cxn>
                <a:cxn ang="0">
                  <a:pos x="159" y="114"/>
                </a:cxn>
                <a:cxn ang="0">
                  <a:pos x="164" y="99"/>
                </a:cxn>
                <a:cxn ang="0">
                  <a:pos x="165" y="83"/>
                </a:cxn>
                <a:cxn ang="0">
                  <a:pos x="164" y="67"/>
                </a:cxn>
                <a:cxn ang="0">
                  <a:pos x="159" y="51"/>
                </a:cxn>
                <a:cxn ang="0">
                  <a:pos x="151" y="37"/>
                </a:cxn>
                <a:cxn ang="0">
                  <a:pos x="141" y="24"/>
                </a:cxn>
                <a:cxn ang="0">
                  <a:pos x="135" y="18"/>
                </a:cxn>
                <a:cxn ang="0">
                  <a:pos x="128" y="14"/>
                </a:cxn>
                <a:cxn ang="0">
                  <a:pos x="121" y="9"/>
                </a:cxn>
                <a:cxn ang="0">
                  <a:pos x="114" y="6"/>
                </a:cxn>
                <a:cxn ang="0">
                  <a:pos x="108" y="3"/>
                </a:cxn>
                <a:cxn ang="0">
                  <a:pos x="99" y="1"/>
                </a:cxn>
                <a:cxn ang="0">
                  <a:pos x="91" y="0"/>
                </a:cxn>
                <a:cxn ang="0">
                  <a:pos x="83" y="0"/>
                </a:cxn>
                <a:cxn ang="0">
                  <a:pos x="66" y="1"/>
                </a:cxn>
                <a:cxn ang="0">
                  <a:pos x="51" y="7"/>
                </a:cxn>
                <a:cxn ang="0">
                  <a:pos x="37" y="14"/>
                </a:cxn>
                <a:cxn ang="0">
                  <a:pos x="25" y="24"/>
                </a:cxn>
                <a:cxn ang="0">
                  <a:pos x="14" y="37"/>
                </a:cxn>
                <a:cxn ang="0">
                  <a:pos x="7" y="51"/>
                </a:cxn>
                <a:cxn ang="0">
                  <a:pos x="2" y="66"/>
                </a:cxn>
                <a:cxn ang="0">
                  <a:pos x="0" y="83"/>
                </a:cxn>
                <a:cxn ang="0">
                  <a:pos x="2" y="99"/>
                </a:cxn>
                <a:cxn ang="0">
                  <a:pos x="6" y="114"/>
                </a:cxn>
                <a:cxn ang="0">
                  <a:pos x="14" y="128"/>
                </a:cxn>
                <a:cxn ang="0">
                  <a:pos x="25" y="141"/>
                </a:cxn>
                <a:cxn ang="0">
                  <a:pos x="30" y="146"/>
                </a:cxn>
                <a:cxn ang="0">
                  <a:pos x="37" y="151"/>
                </a:cxn>
                <a:cxn ang="0">
                  <a:pos x="44" y="155"/>
                </a:cxn>
                <a:cxn ang="0">
                  <a:pos x="51" y="159"/>
                </a:cxn>
                <a:cxn ang="0">
                  <a:pos x="59" y="162"/>
                </a:cxn>
                <a:cxn ang="0">
                  <a:pos x="66" y="165"/>
                </a:cxn>
                <a:cxn ang="0">
                  <a:pos x="75" y="166"/>
                </a:cxn>
                <a:cxn ang="0">
                  <a:pos x="83" y="166"/>
                </a:cxn>
              </a:cxnLst>
              <a:rect l="0" t="0" r="r" b="b"/>
              <a:pathLst>
                <a:path w="165" h="166">
                  <a:moveTo>
                    <a:pt x="83" y="166"/>
                  </a:moveTo>
                  <a:lnTo>
                    <a:pt x="91" y="166"/>
                  </a:lnTo>
                  <a:lnTo>
                    <a:pt x="99" y="165"/>
                  </a:lnTo>
                  <a:lnTo>
                    <a:pt x="108" y="162"/>
                  </a:lnTo>
                  <a:lnTo>
                    <a:pt x="114" y="159"/>
                  </a:lnTo>
                  <a:lnTo>
                    <a:pt x="121" y="155"/>
                  </a:lnTo>
                  <a:lnTo>
                    <a:pt x="128" y="151"/>
                  </a:lnTo>
                  <a:lnTo>
                    <a:pt x="135" y="146"/>
                  </a:lnTo>
                  <a:lnTo>
                    <a:pt x="141" y="141"/>
                  </a:lnTo>
                  <a:lnTo>
                    <a:pt x="151" y="128"/>
                  </a:lnTo>
                  <a:lnTo>
                    <a:pt x="159" y="114"/>
                  </a:lnTo>
                  <a:lnTo>
                    <a:pt x="164" y="99"/>
                  </a:lnTo>
                  <a:lnTo>
                    <a:pt x="165" y="83"/>
                  </a:lnTo>
                  <a:lnTo>
                    <a:pt x="164" y="67"/>
                  </a:lnTo>
                  <a:lnTo>
                    <a:pt x="159" y="51"/>
                  </a:lnTo>
                  <a:lnTo>
                    <a:pt x="151" y="37"/>
                  </a:lnTo>
                  <a:lnTo>
                    <a:pt x="141" y="24"/>
                  </a:lnTo>
                  <a:lnTo>
                    <a:pt x="135" y="18"/>
                  </a:lnTo>
                  <a:lnTo>
                    <a:pt x="128" y="14"/>
                  </a:lnTo>
                  <a:lnTo>
                    <a:pt x="121" y="9"/>
                  </a:lnTo>
                  <a:lnTo>
                    <a:pt x="114" y="6"/>
                  </a:lnTo>
                  <a:lnTo>
                    <a:pt x="108" y="3"/>
                  </a:lnTo>
                  <a:lnTo>
                    <a:pt x="99" y="1"/>
                  </a:lnTo>
                  <a:lnTo>
                    <a:pt x="91" y="0"/>
                  </a:lnTo>
                  <a:lnTo>
                    <a:pt x="83" y="0"/>
                  </a:lnTo>
                  <a:lnTo>
                    <a:pt x="66" y="1"/>
                  </a:lnTo>
                  <a:lnTo>
                    <a:pt x="51" y="7"/>
                  </a:lnTo>
                  <a:lnTo>
                    <a:pt x="37" y="14"/>
                  </a:lnTo>
                  <a:lnTo>
                    <a:pt x="25" y="24"/>
                  </a:lnTo>
                  <a:lnTo>
                    <a:pt x="14" y="37"/>
                  </a:lnTo>
                  <a:lnTo>
                    <a:pt x="7" y="51"/>
                  </a:lnTo>
                  <a:lnTo>
                    <a:pt x="2" y="66"/>
                  </a:lnTo>
                  <a:lnTo>
                    <a:pt x="0" y="83"/>
                  </a:lnTo>
                  <a:lnTo>
                    <a:pt x="2" y="99"/>
                  </a:lnTo>
                  <a:lnTo>
                    <a:pt x="6" y="114"/>
                  </a:lnTo>
                  <a:lnTo>
                    <a:pt x="14" y="128"/>
                  </a:lnTo>
                  <a:lnTo>
                    <a:pt x="25" y="141"/>
                  </a:lnTo>
                  <a:lnTo>
                    <a:pt x="30" y="146"/>
                  </a:lnTo>
                  <a:lnTo>
                    <a:pt x="37" y="151"/>
                  </a:lnTo>
                  <a:lnTo>
                    <a:pt x="44" y="155"/>
                  </a:lnTo>
                  <a:lnTo>
                    <a:pt x="51" y="159"/>
                  </a:lnTo>
                  <a:lnTo>
                    <a:pt x="59" y="162"/>
                  </a:lnTo>
                  <a:lnTo>
                    <a:pt x="66" y="165"/>
                  </a:lnTo>
                  <a:lnTo>
                    <a:pt x="75" y="166"/>
                  </a:lnTo>
                  <a:lnTo>
                    <a:pt x="83" y="1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19"/>
            <p:cNvSpPr>
              <a:spLocks/>
            </p:cNvSpPr>
            <p:nvPr/>
          </p:nvSpPr>
          <p:spPr bwMode="auto">
            <a:xfrm>
              <a:off x="4759325" y="4284663"/>
              <a:ext cx="68263" cy="68263"/>
            </a:xfrm>
            <a:custGeom>
              <a:avLst/>
              <a:gdLst/>
              <a:ahLst/>
              <a:cxnLst>
                <a:cxn ang="0">
                  <a:pos x="0" y="43"/>
                </a:cxn>
                <a:cxn ang="0">
                  <a:pos x="1" y="35"/>
                </a:cxn>
                <a:cxn ang="0">
                  <a:pos x="3" y="26"/>
                </a:cxn>
                <a:cxn ang="0">
                  <a:pos x="6" y="19"/>
                </a:cxn>
                <a:cxn ang="0">
                  <a:pos x="12" y="12"/>
                </a:cxn>
                <a:cxn ang="0">
                  <a:pos x="19" y="6"/>
                </a:cxn>
                <a:cxn ang="0">
                  <a:pos x="26" y="3"/>
                </a:cxn>
                <a:cxn ang="0">
                  <a:pos x="35" y="1"/>
                </a:cxn>
                <a:cxn ang="0">
                  <a:pos x="43" y="0"/>
                </a:cxn>
                <a:cxn ang="0">
                  <a:pos x="51" y="1"/>
                </a:cxn>
                <a:cxn ang="0">
                  <a:pos x="59" y="3"/>
                </a:cxn>
                <a:cxn ang="0">
                  <a:pos x="66" y="6"/>
                </a:cxn>
                <a:cxn ang="0">
                  <a:pos x="73" y="12"/>
                </a:cxn>
                <a:cxn ang="0">
                  <a:pos x="79" y="19"/>
                </a:cxn>
                <a:cxn ang="0">
                  <a:pos x="82" y="26"/>
                </a:cxn>
                <a:cxn ang="0">
                  <a:pos x="85" y="35"/>
                </a:cxn>
                <a:cxn ang="0">
                  <a:pos x="86" y="43"/>
                </a:cxn>
                <a:cxn ang="0">
                  <a:pos x="85" y="51"/>
                </a:cxn>
                <a:cxn ang="0">
                  <a:pos x="82" y="59"/>
                </a:cxn>
                <a:cxn ang="0">
                  <a:pos x="79" y="66"/>
                </a:cxn>
                <a:cxn ang="0">
                  <a:pos x="73" y="73"/>
                </a:cxn>
                <a:cxn ang="0">
                  <a:pos x="66" y="79"/>
                </a:cxn>
                <a:cxn ang="0">
                  <a:pos x="59" y="82"/>
                </a:cxn>
                <a:cxn ang="0">
                  <a:pos x="51" y="84"/>
                </a:cxn>
                <a:cxn ang="0">
                  <a:pos x="43" y="86"/>
                </a:cxn>
                <a:cxn ang="0">
                  <a:pos x="35" y="84"/>
                </a:cxn>
                <a:cxn ang="0">
                  <a:pos x="26" y="82"/>
                </a:cxn>
                <a:cxn ang="0">
                  <a:pos x="19" y="79"/>
                </a:cxn>
                <a:cxn ang="0">
                  <a:pos x="12" y="73"/>
                </a:cxn>
                <a:cxn ang="0">
                  <a:pos x="6" y="66"/>
                </a:cxn>
                <a:cxn ang="0">
                  <a:pos x="3" y="59"/>
                </a:cxn>
                <a:cxn ang="0">
                  <a:pos x="1" y="51"/>
                </a:cxn>
                <a:cxn ang="0">
                  <a:pos x="0" y="43"/>
                </a:cxn>
              </a:cxnLst>
              <a:rect l="0" t="0" r="r" b="b"/>
              <a:pathLst>
                <a:path w="86" h="86">
                  <a:moveTo>
                    <a:pt x="0" y="43"/>
                  </a:moveTo>
                  <a:lnTo>
                    <a:pt x="1" y="35"/>
                  </a:lnTo>
                  <a:lnTo>
                    <a:pt x="3" y="26"/>
                  </a:lnTo>
                  <a:lnTo>
                    <a:pt x="6" y="19"/>
                  </a:lnTo>
                  <a:lnTo>
                    <a:pt x="12" y="12"/>
                  </a:lnTo>
                  <a:lnTo>
                    <a:pt x="19" y="6"/>
                  </a:lnTo>
                  <a:lnTo>
                    <a:pt x="26" y="3"/>
                  </a:lnTo>
                  <a:lnTo>
                    <a:pt x="35" y="1"/>
                  </a:lnTo>
                  <a:lnTo>
                    <a:pt x="43" y="0"/>
                  </a:lnTo>
                  <a:lnTo>
                    <a:pt x="51" y="1"/>
                  </a:lnTo>
                  <a:lnTo>
                    <a:pt x="59" y="3"/>
                  </a:lnTo>
                  <a:lnTo>
                    <a:pt x="66" y="6"/>
                  </a:lnTo>
                  <a:lnTo>
                    <a:pt x="73" y="12"/>
                  </a:lnTo>
                  <a:lnTo>
                    <a:pt x="79" y="19"/>
                  </a:lnTo>
                  <a:lnTo>
                    <a:pt x="82" y="26"/>
                  </a:lnTo>
                  <a:lnTo>
                    <a:pt x="85" y="35"/>
                  </a:lnTo>
                  <a:lnTo>
                    <a:pt x="86" y="43"/>
                  </a:lnTo>
                  <a:lnTo>
                    <a:pt x="85" y="51"/>
                  </a:lnTo>
                  <a:lnTo>
                    <a:pt x="82" y="59"/>
                  </a:lnTo>
                  <a:lnTo>
                    <a:pt x="79" y="66"/>
                  </a:lnTo>
                  <a:lnTo>
                    <a:pt x="73" y="73"/>
                  </a:lnTo>
                  <a:lnTo>
                    <a:pt x="66" y="79"/>
                  </a:lnTo>
                  <a:lnTo>
                    <a:pt x="59" y="82"/>
                  </a:lnTo>
                  <a:lnTo>
                    <a:pt x="51" y="84"/>
                  </a:lnTo>
                  <a:lnTo>
                    <a:pt x="43" y="86"/>
                  </a:lnTo>
                  <a:lnTo>
                    <a:pt x="35" y="84"/>
                  </a:lnTo>
                  <a:lnTo>
                    <a:pt x="26" y="82"/>
                  </a:lnTo>
                  <a:lnTo>
                    <a:pt x="19" y="79"/>
                  </a:lnTo>
                  <a:lnTo>
                    <a:pt x="12" y="73"/>
                  </a:lnTo>
                  <a:lnTo>
                    <a:pt x="6" y="66"/>
                  </a:lnTo>
                  <a:lnTo>
                    <a:pt x="3" y="59"/>
                  </a:lnTo>
                  <a:lnTo>
                    <a:pt x="1" y="51"/>
                  </a:lnTo>
                  <a:lnTo>
                    <a:pt x="0"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20"/>
            <p:cNvSpPr>
              <a:spLocks/>
            </p:cNvSpPr>
            <p:nvPr/>
          </p:nvSpPr>
          <p:spPr bwMode="auto">
            <a:xfrm>
              <a:off x="4237038" y="3625850"/>
              <a:ext cx="315913" cy="627063"/>
            </a:xfrm>
            <a:custGeom>
              <a:avLst/>
              <a:gdLst/>
              <a:ahLst/>
              <a:cxnLst>
                <a:cxn ang="0">
                  <a:pos x="0" y="0"/>
                </a:cxn>
                <a:cxn ang="0">
                  <a:pos x="0" y="781"/>
                </a:cxn>
                <a:cxn ang="0">
                  <a:pos x="40" y="781"/>
                </a:cxn>
                <a:cxn ang="0">
                  <a:pos x="40" y="39"/>
                </a:cxn>
                <a:cxn ang="0">
                  <a:pos x="357" y="39"/>
                </a:cxn>
                <a:cxn ang="0">
                  <a:pos x="357" y="791"/>
                </a:cxn>
                <a:cxn ang="0">
                  <a:pos x="397" y="791"/>
                </a:cxn>
                <a:cxn ang="0">
                  <a:pos x="397" y="0"/>
                </a:cxn>
                <a:cxn ang="0">
                  <a:pos x="0" y="0"/>
                </a:cxn>
              </a:cxnLst>
              <a:rect l="0" t="0" r="r" b="b"/>
              <a:pathLst>
                <a:path w="397" h="791">
                  <a:moveTo>
                    <a:pt x="0" y="0"/>
                  </a:moveTo>
                  <a:lnTo>
                    <a:pt x="0" y="781"/>
                  </a:lnTo>
                  <a:lnTo>
                    <a:pt x="40" y="781"/>
                  </a:lnTo>
                  <a:lnTo>
                    <a:pt x="40" y="39"/>
                  </a:lnTo>
                  <a:lnTo>
                    <a:pt x="357" y="39"/>
                  </a:lnTo>
                  <a:lnTo>
                    <a:pt x="357" y="791"/>
                  </a:lnTo>
                  <a:lnTo>
                    <a:pt x="397" y="791"/>
                  </a:lnTo>
                  <a:lnTo>
                    <a:pt x="397"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21"/>
            <p:cNvSpPr>
              <a:spLocks/>
            </p:cNvSpPr>
            <p:nvPr/>
          </p:nvSpPr>
          <p:spPr bwMode="auto">
            <a:xfrm>
              <a:off x="4683125" y="3627438"/>
              <a:ext cx="417513" cy="282575"/>
            </a:xfrm>
            <a:custGeom>
              <a:avLst/>
              <a:gdLst/>
              <a:ahLst/>
              <a:cxnLst>
                <a:cxn ang="0">
                  <a:pos x="348" y="355"/>
                </a:cxn>
                <a:cxn ang="0">
                  <a:pos x="365" y="354"/>
                </a:cxn>
                <a:cxn ang="0">
                  <a:pos x="382" y="352"/>
                </a:cxn>
                <a:cxn ang="0">
                  <a:pos x="400" y="347"/>
                </a:cxn>
                <a:cxn ang="0">
                  <a:pos x="416" y="341"/>
                </a:cxn>
                <a:cxn ang="0">
                  <a:pos x="432" y="335"/>
                </a:cxn>
                <a:cxn ang="0">
                  <a:pos x="447" y="325"/>
                </a:cxn>
                <a:cxn ang="0">
                  <a:pos x="461" y="315"/>
                </a:cxn>
                <a:cxn ang="0">
                  <a:pos x="473" y="302"/>
                </a:cxn>
                <a:cxn ang="0">
                  <a:pos x="486" y="290"/>
                </a:cxn>
                <a:cxn ang="0">
                  <a:pos x="496" y="276"/>
                </a:cxn>
                <a:cxn ang="0">
                  <a:pos x="506" y="261"/>
                </a:cxn>
                <a:cxn ang="0">
                  <a:pos x="513" y="245"/>
                </a:cxn>
                <a:cxn ang="0">
                  <a:pos x="518" y="229"/>
                </a:cxn>
                <a:cxn ang="0">
                  <a:pos x="523" y="213"/>
                </a:cxn>
                <a:cxn ang="0">
                  <a:pos x="525" y="195"/>
                </a:cxn>
                <a:cxn ang="0">
                  <a:pos x="526" y="178"/>
                </a:cxn>
                <a:cxn ang="0">
                  <a:pos x="525" y="160"/>
                </a:cxn>
                <a:cxn ang="0">
                  <a:pos x="523" y="142"/>
                </a:cxn>
                <a:cxn ang="0">
                  <a:pos x="518" y="125"/>
                </a:cxn>
                <a:cxn ang="0">
                  <a:pos x="513" y="109"/>
                </a:cxn>
                <a:cxn ang="0">
                  <a:pos x="506" y="93"/>
                </a:cxn>
                <a:cxn ang="0">
                  <a:pos x="496" y="79"/>
                </a:cxn>
                <a:cxn ang="0">
                  <a:pos x="486" y="64"/>
                </a:cxn>
                <a:cxn ang="0">
                  <a:pos x="473" y="51"/>
                </a:cxn>
                <a:cxn ang="0">
                  <a:pos x="461" y="40"/>
                </a:cxn>
                <a:cxn ang="0">
                  <a:pos x="447" y="29"/>
                </a:cxn>
                <a:cxn ang="0">
                  <a:pos x="432" y="20"/>
                </a:cxn>
                <a:cxn ang="0">
                  <a:pos x="416" y="13"/>
                </a:cxn>
                <a:cxn ang="0">
                  <a:pos x="400" y="8"/>
                </a:cxn>
                <a:cxn ang="0">
                  <a:pos x="382" y="3"/>
                </a:cxn>
                <a:cxn ang="0">
                  <a:pos x="365" y="1"/>
                </a:cxn>
                <a:cxn ang="0">
                  <a:pos x="348" y="0"/>
                </a:cxn>
                <a:cxn ang="0">
                  <a:pos x="178" y="0"/>
                </a:cxn>
                <a:cxn ang="0">
                  <a:pos x="143" y="3"/>
                </a:cxn>
                <a:cxn ang="0">
                  <a:pos x="109" y="13"/>
                </a:cxn>
                <a:cxn ang="0">
                  <a:pos x="79" y="29"/>
                </a:cxn>
                <a:cxn ang="0">
                  <a:pos x="53" y="51"/>
                </a:cxn>
                <a:cxn ang="0">
                  <a:pos x="31" y="78"/>
                </a:cxn>
                <a:cxn ang="0">
                  <a:pos x="14" y="108"/>
                </a:cxn>
                <a:cxn ang="0">
                  <a:pos x="3" y="142"/>
                </a:cxn>
                <a:cxn ang="0">
                  <a:pos x="0" y="178"/>
                </a:cxn>
                <a:cxn ang="0">
                  <a:pos x="1" y="195"/>
                </a:cxn>
                <a:cxn ang="0">
                  <a:pos x="3" y="213"/>
                </a:cxn>
                <a:cxn ang="0">
                  <a:pos x="8" y="229"/>
                </a:cxn>
                <a:cxn ang="0">
                  <a:pos x="14" y="245"/>
                </a:cxn>
                <a:cxn ang="0">
                  <a:pos x="21" y="261"/>
                </a:cxn>
                <a:cxn ang="0">
                  <a:pos x="30" y="276"/>
                </a:cxn>
                <a:cxn ang="0">
                  <a:pos x="40" y="290"/>
                </a:cxn>
                <a:cxn ang="0">
                  <a:pos x="52" y="302"/>
                </a:cxn>
                <a:cxn ang="0">
                  <a:pos x="66" y="315"/>
                </a:cxn>
                <a:cxn ang="0">
                  <a:pos x="79" y="325"/>
                </a:cxn>
                <a:cxn ang="0">
                  <a:pos x="94" y="335"/>
                </a:cxn>
                <a:cxn ang="0">
                  <a:pos x="111" y="341"/>
                </a:cxn>
                <a:cxn ang="0">
                  <a:pos x="127" y="347"/>
                </a:cxn>
                <a:cxn ang="0">
                  <a:pos x="144" y="352"/>
                </a:cxn>
                <a:cxn ang="0">
                  <a:pos x="161" y="354"/>
                </a:cxn>
                <a:cxn ang="0">
                  <a:pos x="178" y="355"/>
                </a:cxn>
                <a:cxn ang="0">
                  <a:pos x="348" y="355"/>
                </a:cxn>
              </a:cxnLst>
              <a:rect l="0" t="0" r="r" b="b"/>
              <a:pathLst>
                <a:path w="526" h="355">
                  <a:moveTo>
                    <a:pt x="348" y="355"/>
                  </a:moveTo>
                  <a:lnTo>
                    <a:pt x="365" y="354"/>
                  </a:lnTo>
                  <a:lnTo>
                    <a:pt x="382" y="352"/>
                  </a:lnTo>
                  <a:lnTo>
                    <a:pt x="400" y="347"/>
                  </a:lnTo>
                  <a:lnTo>
                    <a:pt x="416" y="341"/>
                  </a:lnTo>
                  <a:lnTo>
                    <a:pt x="432" y="335"/>
                  </a:lnTo>
                  <a:lnTo>
                    <a:pt x="447" y="325"/>
                  </a:lnTo>
                  <a:lnTo>
                    <a:pt x="461" y="315"/>
                  </a:lnTo>
                  <a:lnTo>
                    <a:pt x="473" y="302"/>
                  </a:lnTo>
                  <a:lnTo>
                    <a:pt x="486" y="290"/>
                  </a:lnTo>
                  <a:lnTo>
                    <a:pt x="496" y="276"/>
                  </a:lnTo>
                  <a:lnTo>
                    <a:pt x="506" y="261"/>
                  </a:lnTo>
                  <a:lnTo>
                    <a:pt x="513" y="245"/>
                  </a:lnTo>
                  <a:lnTo>
                    <a:pt x="518" y="229"/>
                  </a:lnTo>
                  <a:lnTo>
                    <a:pt x="523" y="213"/>
                  </a:lnTo>
                  <a:lnTo>
                    <a:pt x="525" y="195"/>
                  </a:lnTo>
                  <a:lnTo>
                    <a:pt x="526" y="178"/>
                  </a:lnTo>
                  <a:lnTo>
                    <a:pt x="525" y="160"/>
                  </a:lnTo>
                  <a:lnTo>
                    <a:pt x="523" y="142"/>
                  </a:lnTo>
                  <a:lnTo>
                    <a:pt x="518" y="125"/>
                  </a:lnTo>
                  <a:lnTo>
                    <a:pt x="513" y="109"/>
                  </a:lnTo>
                  <a:lnTo>
                    <a:pt x="506" y="93"/>
                  </a:lnTo>
                  <a:lnTo>
                    <a:pt x="496" y="79"/>
                  </a:lnTo>
                  <a:lnTo>
                    <a:pt x="486" y="64"/>
                  </a:lnTo>
                  <a:lnTo>
                    <a:pt x="473" y="51"/>
                  </a:lnTo>
                  <a:lnTo>
                    <a:pt x="461" y="40"/>
                  </a:lnTo>
                  <a:lnTo>
                    <a:pt x="447" y="29"/>
                  </a:lnTo>
                  <a:lnTo>
                    <a:pt x="432" y="20"/>
                  </a:lnTo>
                  <a:lnTo>
                    <a:pt x="416" y="13"/>
                  </a:lnTo>
                  <a:lnTo>
                    <a:pt x="400" y="8"/>
                  </a:lnTo>
                  <a:lnTo>
                    <a:pt x="382" y="3"/>
                  </a:lnTo>
                  <a:lnTo>
                    <a:pt x="365" y="1"/>
                  </a:lnTo>
                  <a:lnTo>
                    <a:pt x="348" y="0"/>
                  </a:lnTo>
                  <a:lnTo>
                    <a:pt x="178" y="0"/>
                  </a:lnTo>
                  <a:lnTo>
                    <a:pt x="143" y="3"/>
                  </a:lnTo>
                  <a:lnTo>
                    <a:pt x="109" y="13"/>
                  </a:lnTo>
                  <a:lnTo>
                    <a:pt x="79" y="29"/>
                  </a:lnTo>
                  <a:lnTo>
                    <a:pt x="53" y="51"/>
                  </a:lnTo>
                  <a:lnTo>
                    <a:pt x="31" y="78"/>
                  </a:lnTo>
                  <a:lnTo>
                    <a:pt x="14" y="108"/>
                  </a:lnTo>
                  <a:lnTo>
                    <a:pt x="3" y="142"/>
                  </a:lnTo>
                  <a:lnTo>
                    <a:pt x="0" y="178"/>
                  </a:lnTo>
                  <a:lnTo>
                    <a:pt x="1" y="195"/>
                  </a:lnTo>
                  <a:lnTo>
                    <a:pt x="3" y="213"/>
                  </a:lnTo>
                  <a:lnTo>
                    <a:pt x="8" y="229"/>
                  </a:lnTo>
                  <a:lnTo>
                    <a:pt x="14" y="245"/>
                  </a:lnTo>
                  <a:lnTo>
                    <a:pt x="21" y="261"/>
                  </a:lnTo>
                  <a:lnTo>
                    <a:pt x="30" y="276"/>
                  </a:lnTo>
                  <a:lnTo>
                    <a:pt x="40" y="290"/>
                  </a:lnTo>
                  <a:lnTo>
                    <a:pt x="52" y="302"/>
                  </a:lnTo>
                  <a:lnTo>
                    <a:pt x="66" y="315"/>
                  </a:lnTo>
                  <a:lnTo>
                    <a:pt x="79" y="325"/>
                  </a:lnTo>
                  <a:lnTo>
                    <a:pt x="94" y="335"/>
                  </a:lnTo>
                  <a:lnTo>
                    <a:pt x="111" y="341"/>
                  </a:lnTo>
                  <a:lnTo>
                    <a:pt x="127" y="347"/>
                  </a:lnTo>
                  <a:lnTo>
                    <a:pt x="144" y="352"/>
                  </a:lnTo>
                  <a:lnTo>
                    <a:pt x="161" y="354"/>
                  </a:lnTo>
                  <a:lnTo>
                    <a:pt x="178" y="355"/>
                  </a:lnTo>
                  <a:lnTo>
                    <a:pt x="348" y="3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22"/>
            <p:cNvSpPr>
              <a:spLocks/>
            </p:cNvSpPr>
            <p:nvPr/>
          </p:nvSpPr>
          <p:spPr bwMode="auto">
            <a:xfrm>
              <a:off x="4714875" y="3659188"/>
              <a:ext cx="354013" cy="219075"/>
            </a:xfrm>
            <a:custGeom>
              <a:avLst/>
              <a:gdLst/>
              <a:ahLst/>
              <a:cxnLst>
                <a:cxn ang="0">
                  <a:pos x="138" y="276"/>
                </a:cxn>
                <a:cxn ang="0">
                  <a:pos x="125" y="275"/>
                </a:cxn>
                <a:cxn ang="0">
                  <a:pos x="111" y="274"/>
                </a:cxn>
                <a:cxn ang="0">
                  <a:pos x="98" y="270"/>
                </a:cxn>
                <a:cxn ang="0">
                  <a:pos x="85" y="266"/>
                </a:cxn>
                <a:cxn ang="0">
                  <a:pos x="74" y="260"/>
                </a:cxn>
                <a:cxn ang="0">
                  <a:pos x="61" y="253"/>
                </a:cxn>
                <a:cxn ang="0">
                  <a:pos x="51" y="245"/>
                </a:cxn>
                <a:cxn ang="0">
                  <a:pos x="41" y="236"/>
                </a:cxn>
                <a:cxn ang="0">
                  <a:pos x="31" y="225"/>
                </a:cxn>
                <a:cxn ang="0">
                  <a:pos x="23" y="215"/>
                </a:cxn>
                <a:cxn ang="0">
                  <a:pos x="16" y="202"/>
                </a:cxn>
                <a:cxn ang="0">
                  <a:pos x="11" y="191"/>
                </a:cxn>
                <a:cxn ang="0">
                  <a:pos x="6" y="178"/>
                </a:cxn>
                <a:cxn ang="0">
                  <a:pos x="3" y="165"/>
                </a:cxn>
                <a:cxn ang="0">
                  <a:pos x="1" y="153"/>
                </a:cxn>
                <a:cxn ang="0">
                  <a:pos x="0" y="139"/>
                </a:cxn>
                <a:cxn ang="0">
                  <a:pos x="1" y="125"/>
                </a:cxn>
                <a:cxn ang="0">
                  <a:pos x="3" y="111"/>
                </a:cxn>
                <a:cxn ang="0">
                  <a:pos x="6" y="99"/>
                </a:cxn>
                <a:cxn ang="0">
                  <a:pos x="11" y="86"/>
                </a:cxn>
                <a:cxn ang="0">
                  <a:pos x="16" y="73"/>
                </a:cxn>
                <a:cxn ang="0">
                  <a:pos x="23" y="62"/>
                </a:cxn>
                <a:cxn ang="0">
                  <a:pos x="31" y="51"/>
                </a:cxn>
                <a:cxn ang="0">
                  <a:pos x="41" y="41"/>
                </a:cxn>
                <a:cxn ang="0">
                  <a:pos x="51" y="32"/>
                </a:cxn>
                <a:cxn ang="0">
                  <a:pos x="61" y="24"/>
                </a:cxn>
                <a:cxn ang="0">
                  <a:pos x="74" y="17"/>
                </a:cxn>
                <a:cxn ang="0">
                  <a:pos x="85" y="10"/>
                </a:cxn>
                <a:cxn ang="0">
                  <a:pos x="98" y="5"/>
                </a:cxn>
                <a:cxn ang="0">
                  <a:pos x="111" y="2"/>
                </a:cxn>
                <a:cxn ang="0">
                  <a:pos x="125" y="1"/>
                </a:cxn>
                <a:cxn ang="0">
                  <a:pos x="138" y="0"/>
                </a:cxn>
                <a:cxn ang="0">
                  <a:pos x="308" y="0"/>
                </a:cxn>
                <a:cxn ang="0">
                  <a:pos x="322" y="1"/>
                </a:cxn>
                <a:cxn ang="0">
                  <a:pos x="335" y="2"/>
                </a:cxn>
                <a:cxn ang="0">
                  <a:pos x="348" y="5"/>
                </a:cxn>
                <a:cxn ang="0">
                  <a:pos x="361" y="10"/>
                </a:cxn>
                <a:cxn ang="0">
                  <a:pos x="372" y="17"/>
                </a:cxn>
                <a:cxn ang="0">
                  <a:pos x="385" y="24"/>
                </a:cxn>
                <a:cxn ang="0">
                  <a:pos x="395" y="32"/>
                </a:cxn>
                <a:cxn ang="0">
                  <a:pos x="406" y="41"/>
                </a:cxn>
                <a:cxn ang="0">
                  <a:pos x="415" y="51"/>
                </a:cxn>
                <a:cxn ang="0">
                  <a:pos x="423" y="62"/>
                </a:cxn>
                <a:cxn ang="0">
                  <a:pos x="430" y="73"/>
                </a:cxn>
                <a:cxn ang="0">
                  <a:pos x="436" y="86"/>
                </a:cxn>
                <a:cxn ang="0">
                  <a:pos x="440" y="99"/>
                </a:cxn>
                <a:cxn ang="0">
                  <a:pos x="444" y="111"/>
                </a:cxn>
                <a:cxn ang="0">
                  <a:pos x="445" y="125"/>
                </a:cxn>
                <a:cxn ang="0">
                  <a:pos x="446" y="139"/>
                </a:cxn>
                <a:cxn ang="0">
                  <a:pos x="444" y="167"/>
                </a:cxn>
                <a:cxn ang="0">
                  <a:pos x="436" y="192"/>
                </a:cxn>
                <a:cxn ang="0">
                  <a:pos x="422" y="215"/>
                </a:cxn>
                <a:cxn ang="0">
                  <a:pos x="406" y="236"/>
                </a:cxn>
                <a:cxn ang="0">
                  <a:pos x="385" y="252"/>
                </a:cxn>
                <a:cxn ang="0">
                  <a:pos x="362" y="266"/>
                </a:cxn>
                <a:cxn ang="0">
                  <a:pos x="335" y="274"/>
                </a:cxn>
                <a:cxn ang="0">
                  <a:pos x="308" y="276"/>
                </a:cxn>
                <a:cxn ang="0">
                  <a:pos x="138" y="276"/>
                </a:cxn>
              </a:cxnLst>
              <a:rect l="0" t="0" r="r" b="b"/>
              <a:pathLst>
                <a:path w="446" h="276">
                  <a:moveTo>
                    <a:pt x="138" y="276"/>
                  </a:moveTo>
                  <a:lnTo>
                    <a:pt x="125" y="275"/>
                  </a:lnTo>
                  <a:lnTo>
                    <a:pt x="111" y="274"/>
                  </a:lnTo>
                  <a:lnTo>
                    <a:pt x="98" y="270"/>
                  </a:lnTo>
                  <a:lnTo>
                    <a:pt x="85" y="266"/>
                  </a:lnTo>
                  <a:lnTo>
                    <a:pt x="74" y="260"/>
                  </a:lnTo>
                  <a:lnTo>
                    <a:pt x="61" y="253"/>
                  </a:lnTo>
                  <a:lnTo>
                    <a:pt x="51" y="245"/>
                  </a:lnTo>
                  <a:lnTo>
                    <a:pt x="41" y="236"/>
                  </a:lnTo>
                  <a:lnTo>
                    <a:pt x="31" y="225"/>
                  </a:lnTo>
                  <a:lnTo>
                    <a:pt x="23" y="215"/>
                  </a:lnTo>
                  <a:lnTo>
                    <a:pt x="16" y="202"/>
                  </a:lnTo>
                  <a:lnTo>
                    <a:pt x="11" y="191"/>
                  </a:lnTo>
                  <a:lnTo>
                    <a:pt x="6" y="178"/>
                  </a:lnTo>
                  <a:lnTo>
                    <a:pt x="3" y="165"/>
                  </a:lnTo>
                  <a:lnTo>
                    <a:pt x="1" y="153"/>
                  </a:lnTo>
                  <a:lnTo>
                    <a:pt x="0" y="139"/>
                  </a:lnTo>
                  <a:lnTo>
                    <a:pt x="1" y="125"/>
                  </a:lnTo>
                  <a:lnTo>
                    <a:pt x="3" y="111"/>
                  </a:lnTo>
                  <a:lnTo>
                    <a:pt x="6" y="99"/>
                  </a:lnTo>
                  <a:lnTo>
                    <a:pt x="11" y="86"/>
                  </a:lnTo>
                  <a:lnTo>
                    <a:pt x="16" y="73"/>
                  </a:lnTo>
                  <a:lnTo>
                    <a:pt x="23" y="62"/>
                  </a:lnTo>
                  <a:lnTo>
                    <a:pt x="31" y="51"/>
                  </a:lnTo>
                  <a:lnTo>
                    <a:pt x="41" y="41"/>
                  </a:lnTo>
                  <a:lnTo>
                    <a:pt x="51" y="32"/>
                  </a:lnTo>
                  <a:lnTo>
                    <a:pt x="61" y="24"/>
                  </a:lnTo>
                  <a:lnTo>
                    <a:pt x="74" y="17"/>
                  </a:lnTo>
                  <a:lnTo>
                    <a:pt x="85" y="10"/>
                  </a:lnTo>
                  <a:lnTo>
                    <a:pt x="98" y="5"/>
                  </a:lnTo>
                  <a:lnTo>
                    <a:pt x="111" y="2"/>
                  </a:lnTo>
                  <a:lnTo>
                    <a:pt x="125" y="1"/>
                  </a:lnTo>
                  <a:lnTo>
                    <a:pt x="138" y="0"/>
                  </a:lnTo>
                  <a:lnTo>
                    <a:pt x="308" y="0"/>
                  </a:lnTo>
                  <a:lnTo>
                    <a:pt x="322" y="1"/>
                  </a:lnTo>
                  <a:lnTo>
                    <a:pt x="335" y="2"/>
                  </a:lnTo>
                  <a:lnTo>
                    <a:pt x="348" y="5"/>
                  </a:lnTo>
                  <a:lnTo>
                    <a:pt x="361" y="10"/>
                  </a:lnTo>
                  <a:lnTo>
                    <a:pt x="372" y="17"/>
                  </a:lnTo>
                  <a:lnTo>
                    <a:pt x="385" y="24"/>
                  </a:lnTo>
                  <a:lnTo>
                    <a:pt x="395" y="32"/>
                  </a:lnTo>
                  <a:lnTo>
                    <a:pt x="406" y="41"/>
                  </a:lnTo>
                  <a:lnTo>
                    <a:pt x="415" y="51"/>
                  </a:lnTo>
                  <a:lnTo>
                    <a:pt x="423" y="62"/>
                  </a:lnTo>
                  <a:lnTo>
                    <a:pt x="430" y="73"/>
                  </a:lnTo>
                  <a:lnTo>
                    <a:pt x="436" y="86"/>
                  </a:lnTo>
                  <a:lnTo>
                    <a:pt x="440" y="99"/>
                  </a:lnTo>
                  <a:lnTo>
                    <a:pt x="444" y="111"/>
                  </a:lnTo>
                  <a:lnTo>
                    <a:pt x="445" y="125"/>
                  </a:lnTo>
                  <a:lnTo>
                    <a:pt x="446" y="139"/>
                  </a:lnTo>
                  <a:lnTo>
                    <a:pt x="444" y="167"/>
                  </a:lnTo>
                  <a:lnTo>
                    <a:pt x="436" y="192"/>
                  </a:lnTo>
                  <a:lnTo>
                    <a:pt x="422" y="215"/>
                  </a:lnTo>
                  <a:lnTo>
                    <a:pt x="406" y="236"/>
                  </a:lnTo>
                  <a:lnTo>
                    <a:pt x="385" y="252"/>
                  </a:lnTo>
                  <a:lnTo>
                    <a:pt x="362" y="266"/>
                  </a:lnTo>
                  <a:lnTo>
                    <a:pt x="335" y="274"/>
                  </a:lnTo>
                  <a:lnTo>
                    <a:pt x="308" y="276"/>
                  </a:lnTo>
                  <a:lnTo>
                    <a:pt x="138" y="276"/>
                  </a:lnTo>
                  <a:close/>
                </a:path>
              </a:pathLst>
            </a:custGeom>
            <a:solidFill>
              <a:srgbClr val="44C6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23"/>
            <p:cNvSpPr>
              <a:spLocks/>
            </p:cNvSpPr>
            <p:nvPr/>
          </p:nvSpPr>
          <p:spPr bwMode="auto">
            <a:xfrm>
              <a:off x="5146675" y="4159250"/>
              <a:ext cx="206375" cy="174625"/>
            </a:xfrm>
            <a:custGeom>
              <a:avLst/>
              <a:gdLst/>
              <a:ahLst/>
              <a:cxnLst>
                <a:cxn ang="0">
                  <a:pos x="167" y="218"/>
                </a:cxn>
                <a:cxn ang="0">
                  <a:pos x="176" y="218"/>
                </a:cxn>
                <a:cxn ang="0">
                  <a:pos x="185" y="217"/>
                </a:cxn>
                <a:cxn ang="0">
                  <a:pos x="195" y="215"/>
                </a:cxn>
                <a:cxn ang="0">
                  <a:pos x="203" y="211"/>
                </a:cxn>
                <a:cxn ang="0">
                  <a:pos x="211" y="208"/>
                </a:cxn>
                <a:cxn ang="0">
                  <a:pos x="219" y="203"/>
                </a:cxn>
                <a:cxn ang="0">
                  <a:pos x="226" y="198"/>
                </a:cxn>
                <a:cxn ang="0">
                  <a:pos x="233" y="192"/>
                </a:cxn>
                <a:cxn ang="0">
                  <a:pos x="245" y="177"/>
                </a:cxn>
                <a:cxn ang="0">
                  <a:pos x="253" y="161"/>
                </a:cxn>
                <a:cxn ang="0">
                  <a:pos x="259" y="144"/>
                </a:cxn>
                <a:cxn ang="0">
                  <a:pos x="260" y="125"/>
                </a:cxn>
                <a:cxn ang="0">
                  <a:pos x="260" y="94"/>
                </a:cxn>
                <a:cxn ang="0">
                  <a:pos x="259" y="76"/>
                </a:cxn>
                <a:cxn ang="0">
                  <a:pos x="253" y="57"/>
                </a:cxn>
                <a:cxn ang="0">
                  <a:pos x="245" y="41"/>
                </a:cxn>
                <a:cxn ang="0">
                  <a:pos x="233" y="27"/>
                </a:cxn>
                <a:cxn ang="0">
                  <a:pos x="226" y="21"/>
                </a:cxn>
                <a:cxn ang="0">
                  <a:pos x="219" y="16"/>
                </a:cxn>
                <a:cxn ang="0">
                  <a:pos x="211" y="11"/>
                </a:cxn>
                <a:cxn ang="0">
                  <a:pos x="203" y="7"/>
                </a:cxn>
                <a:cxn ang="0">
                  <a:pos x="195" y="4"/>
                </a:cxn>
                <a:cxn ang="0">
                  <a:pos x="185" y="2"/>
                </a:cxn>
                <a:cxn ang="0">
                  <a:pos x="176" y="0"/>
                </a:cxn>
                <a:cxn ang="0">
                  <a:pos x="167" y="0"/>
                </a:cxn>
                <a:cxn ang="0">
                  <a:pos x="94" y="0"/>
                </a:cxn>
                <a:cxn ang="0">
                  <a:pos x="76" y="2"/>
                </a:cxn>
                <a:cxn ang="0">
                  <a:pos x="58" y="7"/>
                </a:cxn>
                <a:cxn ang="0">
                  <a:pos x="41" y="16"/>
                </a:cxn>
                <a:cxn ang="0">
                  <a:pos x="28" y="27"/>
                </a:cxn>
                <a:cxn ang="0">
                  <a:pos x="16" y="41"/>
                </a:cxn>
                <a:cxn ang="0">
                  <a:pos x="7" y="57"/>
                </a:cxn>
                <a:cxn ang="0">
                  <a:pos x="2" y="76"/>
                </a:cxn>
                <a:cxn ang="0">
                  <a:pos x="0" y="94"/>
                </a:cxn>
                <a:cxn ang="0">
                  <a:pos x="0" y="125"/>
                </a:cxn>
                <a:cxn ang="0">
                  <a:pos x="2" y="144"/>
                </a:cxn>
                <a:cxn ang="0">
                  <a:pos x="7" y="161"/>
                </a:cxn>
                <a:cxn ang="0">
                  <a:pos x="16" y="177"/>
                </a:cxn>
                <a:cxn ang="0">
                  <a:pos x="28" y="192"/>
                </a:cxn>
                <a:cxn ang="0">
                  <a:pos x="34" y="198"/>
                </a:cxn>
                <a:cxn ang="0">
                  <a:pos x="43" y="203"/>
                </a:cxn>
                <a:cxn ang="0">
                  <a:pos x="51" y="208"/>
                </a:cxn>
                <a:cxn ang="0">
                  <a:pos x="59" y="211"/>
                </a:cxn>
                <a:cxn ang="0">
                  <a:pos x="67" y="215"/>
                </a:cxn>
                <a:cxn ang="0">
                  <a:pos x="76" y="217"/>
                </a:cxn>
                <a:cxn ang="0">
                  <a:pos x="85" y="218"/>
                </a:cxn>
                <a:cxn ang="0">
                  <a:pos x="94" y="218"/>
                </a:cxn>
                <a:cxn ang="0">
                  <a:pos x="167" y="218"/>
                </a:cxn>
              </a:cxnLst>
              <a:rect l="0" t="0" r="r" b="b"/>
              <a:pathLst>
                <a:path w="260" h="218">
                  <a:moveTo>
                    <a:pt x="167" y="218"/>
                  </a:moveTo>
                  <a:lnTo>
                    <a:pt x="176" y="218"/>
                  </a:lnTo>
                  <a:lnTo>
                    <a:pt x="185" y="217"/>
                  </a:lnTo>
                  <a:lnTo>
                    <a:pt x="195" y="215"/>
                  </a:lnTo>
                  <a:lnTo>
                    <a:pt x="203" y="211"/>
                  </a:lnTo>
                  <a:lnTo>
                    <a:pt x="211" y="208"/>
                  </a:lnTo>
                  <a:lnTo>
                    <a:pt x="219" y="203"/>
                  </a:lnTo>
                  <a:lnTo>
                    <a:pt x="226" y="198"/>
                  </a:lnTo>
                  <a:lnTo>
                    <a:pt x="233" y="192"/>
                  </a:lnTo>
                  <a:lnTo>
                    <a:pt x="245" y="177"/>
                  </a:lnTo>
                  <a:lnTo>
                    <a:pt x="253" y="161"/>
                  </a:lnTo>
                  <a:lnTo>
                    <a:pt x="259" y="144"/>
                  </a:lnTo>
                  <a:lnTo>
                    <a:pt x="260" y="125"/>
                  </a:lnTo>
                  <a:lnTo>
                    <a:pt x="260" y="94"/>
                  </a:lnTo>
                  <a:lnTo>
                    <a:pt x="259" y="76"/>
                  </a:lnTo>
                  <a:lnTo>
                    <a:pt x="253" y="57"/>
                  </a:lnTo>
                  <a:lnTo>
                    <a:pt x="245" y="41"/>
                  </a:lnTo>
                  <a:lnTo>
                    <a:pt x="233" y="27"/>
                  </a:lnTo>
                  <a:lnTo>
                    <a:pt x="226" y="21"/>
                  </a:lnTo>
                  <a:lnTo>
                    <a:pt x="219" y="16"/>
                  </a:lnTo>
                  <a:lnTo>
                    <a:pt x="211" y="11"/>
                  </a:lnTo>
                  <a:lnTo>
                    <a:pt x="203" y="7"/>
                  </a:lnTo>
                  <a:lnTo>
                    <a:pt x="195" y="4"/>
                  </a:lnTo>
                  <a:lnTo>
                    <a:pt x="185" y="2"/>
                  </a:lnTo>
                  <a:lnTo>
                    <a:pt x="176" y="0"/>
                  </a:lnTo>
                  <a:lnTo>
                    <a:pt x="167" y="0"/>
                  </a:lnTo>
                  <a:lnTo>
                    <a:pt x="94" y="0"/>
                  </a:lnTo>
                  <a:lnTo>
                    <a:pt x="76" y="2"/>
                  </a:lnTo>
                  <a:lnTo>
                    <a:pt x="58" y="7"/>
                  </a:lnTo>
                  <a:lnTo>
                    <a:pt x="41" y="16"/>
                  </a:lnTo>
                  <a:lnTo>
                    <a:pt x="28" y="27"/>
                  </a:lnTo>
                  <a:lnTo>
                    <a:pt x="16" y="41"/>
                  </a:lnTo>
                  <a:lnTo>
                    <a:pt x="7" y="57"/>
                  </a:lnTo>
                  <a:lnTo>
                    <a:pt x="2" y="76"/>
                  </a:lnTo>
                  <a:lnTo>
                    <a:pt x="0" y="94"/>
                  </a:lnTo>
                  <a:lnTo>
                    <a:pt x="0" y="125"/>
                  </a:lnTo>
                  <a:lnTo>
                    <a:pt x="2" y="144"/>
                  </a:lnTo>
                  <a:lnTo>
                    <a:pt x="7" y="161"/>
                  </a:lnTo>
                  <a:lnTo>
                    <a:pt x="16" y="177"/>
                  </a:lnTo>
                  <a:lnTo>
                    <a:pt x="28" y="192"/>
                  </a:lnTo>
                  <a:lnTo>
                    <a:pt x="34" y="198"/>
                  </a:lnTo>
                  <a:lnTo>
                    <a:pt x="43" y="203"/>
                  </a:lnTo>
                  <a:lnTo>
                    <a:pt x="51" y="208"/>
                  </a:lnTo>
                  <a:lnTo>
                    <a:pt x="59" y="211"/>
                  </a:lnTo>
                  <a:lnTo>
                    <a:pt x="67" y="215"/>
                  </a:lnTo>
                  <a:lnTo>
                    <a:pt x="76" y="217"/>
                  </a:lnTo>
                  <a:lnTo>
                    <a:pt x="85" y="218"/>
                  </a:lnTo>
                  <a:lnTo>
                    <a:pt x="94" y="218"/>
                  </a:lnTo>
                  <a:lnTo>
                    <a:pt x="167" y="2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24"/>
            <p:cNvSpPr>
              <a:spLocks/>
            </p:cNvSpPr>
            <p:nvPr/>
          </p:nvSpPr>
          <p:spPr bwMode="auto">
            <a:xfrm>
              <a:off x="5178425" y="4191000"/>
              <a:ext cx="144463" cy="111125"/>
            </a:xfrm>
            <a:custGeom>
              <a:avLst/>
              <a:gdLst/>
              <a:ahLst/>
              <a:cxnLst>
                <a:cxn ang="0">
                  <a:pos x="54" y="139"/>
                </a:cxn>
                <a:cxn ang="0">
                  <a:pos x="49" y="139"/>
                </a:cxn>
                <a:cxn ang="0">
                  <a:pos x="44" y="138"/>
                </a:cxn>
                <a:cxn ang="0">
                  <a:pos x="38" y="137"/>
                </a:cxn>
                <a:cxn ang="0">
                  <a:pos x="34" y="135"/>
                </a:cxn>
                <a:cxn ang="0">
                  <a:pos x="29" y="132"/>
                </a:cxn>
                <a:cxn ang="0">
                  <a:pos x="24" y="130"/>
                </a:cxn>
                <a:cxn ang="0">
                  <a:pos x="20" y="127"/>
                </a:cxn>
                <a:cxn ang="0">
                  <a:pos x="16" y="123"/>
                </a:cxn>
                <a:cxn ang="0">
                  <a:pos x="9" y="115"/>
                </a:cxn>
                <a:cxn ang="0">
                  <a:pos x="5" y="106"/>
                </a:cxn>
                <a:cxn ang="0">
                  <a:pos x="1" y="95"/>
                </a:cxn>
                <a:cxn ang="0">
                  <a:pos x="0" y="85"/>
                </a:cxn>
                <a:cxn ang="0">
                  <a:pos x="0" y="54"/>
                </a:cxn>
                <a:cxn ang="0">
                  <a:pos x="1" y="43"/>
                </a:cxn>
                <a:cxn ang="0">
                  <a:pos x="5" y="33"/>
                </a:cxn>
                <a:cxn ang="0">
                  <a:pos x="9" y="24"/>
                </a:cxn>
                <a:cxn ang="0">
                  <a:pos x="16" y="16"/>
                </a:cxn>
                <a:cxn ang="0">
                  <a:pos x="20" y="13"/>
                </a:cxn>
                <a:cxn ang="0">
                  <a:pos x="24" y="9"/>
                </a:cxn>
                <a:cxn ang="0">
                  <a:pos x="29" y="7"/>
                </a:cxn>
                <a:cxn ang="0">
                  <a:pos x="34" y="5"/>
                </a:cxn>
                <a:cxn ang="0">
                  <a:pos x="38" y="2"/>
                </a:cxn>
                <a:cxn ang="0">
                  <a:pos x="44" y="1"/>
                </a:cxn>
                <a:cxn ang="0">
                  <a:pos x="49" y="0"/>
                </a:cxn>
                <a:cxn ang="0">
                  <a:pos x="54" y="0"/>
                </a:cxn>
                <a:cxn ang="0">
                  <a:pos x="127" y="0"/>
                </a:cxn>
                <a:cxn ang="0">
                  <a:pos x="132" y="0"/>
                </a:cxn>
                <a:cxn ang="0">
                  <a:pos x="137" y="1"/>
                </a:cxn>
                <a:cxn ang="0">
                  <a:pos x="142" y="2"/>
                </a:cxn>
                <a:cxn ang="0">
                  <a:pos x="148" y="5"/>
                </a:cxn>
                <a:cxn ang="0">
                  <a:pos x="152" y="7"/>
                </a:cxn>
                <a:cxn ang="0">
                  <a:pos x="157" y="9"/>
                </a:cxn>
                <a:cxn ang="0">
                  <a:pos x="160" y="13"/>
                </a:cxn>
                <a:cxn ang="0">
                  <a:pos x="165" y="16"/>
                </a:cxn>
                <a:cxn ang="0">
                  <a:pos x="172" y="24"/>
                </a:cxn>
                <a:cxn ang="0">
                  <a:pos x="176" y="33"/>
                </a:cxn>
                <a:cxn ang="0">
                  <a:pos x="180" y="43"/>
                </a:cxn>
                <a:cxn ang="0">
                  <a:pos x="181" y="54"/>
                </a:cxn>
                <a:cxn ang="0">
                  <a:pos x="181" y="85"/>
                </a:cxn>
                <a:cxn ang="0">
                  <a:pos x="180" y="95"/>
                </a:cxn>
                <a:cxn ang="0">
                  <a:pos x="176" y="106"/>
                </a:cxn>
                <a:cxn ang="0">
                  <a:pos x="172" y="115"/>
                </a:cxn>
                <a:cxn ang="0">
                  <a:pos x="165" y="123"/>
                </a:cxn>
                <a:cxn ang="0">
                  <a:pos x="157" y="130"/>
                </a:cxn>
                <a:cxn ang="0">
                  <a:pos x="148" y="135"/>
                </a:cxn>
                <a:cxn ang="0">
                  <a:pos x="137" y="138"/>
                </a:cxn>
                <a:cxn ang="0">
                  <a:pos x="127" y="139"/>
                </a:cxn>
                <a:cxn ang="0">
                  <a:pos x="54" y="139"/>
                </a:cxn>
              </a:cxnLst>
              <a:rect l="0" t="0" r="r" b="b"/>
              <a:pathLst>
                <a:path w="181" h="139">
                  <a:moveTo>
                    <a:pt x="54" y="139"/>
                  </a:moveTo>
                  <a:lnTo>
                    <a:pt x="49" y="139"/>
                  </a:lnTo>
                  <a:lnTo>
                    <a:pt x="44" y="138"/>
                  </a:lnTo>
                  <a:lnTo>
                    <a:pt x="38" y="137"/>
                  </a:lnTo>
                  <a:lnTo>
                    <a:pt x="34" y="135"/>
                  </a:lnTo>
                  <a:lnTo>
                    <a:pt x="29" y="132"/>
                  </a:lnTo>
                  <a:lnTo>
                    <a:pt x="24" y="130"/>
                  </a:lnTo>
                  <a:lnTo>
                    <a:pt x="20" y="127"/>
                  </a:lnTo>
                  <a:lnTo>
                    <a:pt x="16" y="123"/>
                  </a:lnTo>
                  <a:lnTo>
                    <a:pt x="9" y="115"/>
                  </a:lnTo>
                  <a:lnTo>
                    <a:pt x="5" y="106"/>
                  </a:lnTo>
                  <a:lnTo>
                    <a:pt x="1" y="95"/>
                  </a:lnTo>
                  <a:lnTo>
                    <a:pt x="0" y="85"/>
                  </a:lnTo>
                  <a:lnTo>
                    <a:pt x="0" y="54"/>
                  </a:lnTo>
                  <a:lnTo>
                    <a:pt x="1" y="43"/>
                  </a:lnTo>
                  <a:lnTo>
                    <a:pt x="5" y="33"/>
                  </a:lnTo>
                  <a:lnTo>
                    <a:pt x="9" y="24"/>
                  </a:lnTo>
                  <a:lnTo>
                    <a:pt x="16" y="16"/>
                  </a:lnTo>
                  <a:lnTo>
                    <a:pt x="20" y="13"/>
                  </a:lnTo>
                  <a:lnTo>
                    <a:pt x="24" y="9"/>
                  </a:lnTo>
                  <a:lnTo>
                    <a:pt x="29" y="7"/>
                  </a:lnTo>
                  <a:lnTo>
                    <a:pt x="34" y="5"/>
                  </a:lnTo>
                  <a:lnTo>
                    <a:pt x="38" y="2"/>
                  </a:lnTo>
                  <a:lnTo>
                    <a:pt x="44" y="1"/>
                  </a:lnTo>
                  <a:lnTo>
                    <a:pt x="49" y="0"/>
                  </a:lnTo>
                  <a:lnTo>
                    <a:pt x="54" y="0"/>
                  </a:lnTo>
                  <a:lnTo>
                    <a:pt x="127" y="0"/>
                  </a:lnTo>
                  <a:lnTo>
                    <a:pt x="132" y="0"/>
                  </a:lnTo>
                  <a:lnTo>
                    <a:pt x="137" y="1"/>
                  </a:lnTo>
                  <a:lnTo>
                    <a:pt x="142" y="2"/>
                  </a:lnTo>
                  <a:lnTo>
                    <a:pt x="148" y="5"/>
                  </a:lnTo>
                  <a:lnTo>
                    <a:pt x="152" y="7"/>
                  </a:lnTo>
                  <a:lnTo>
                    <a:pt x="157" y="9"/>
                  </a:lnTo>
                  <a:lnTo>
                    <a:pt x="160" y="13"/>
                  </a:lnTo>
                  <a:lnTo>
                    <a:pt x="165" y="16"/>
                  </a:lnTo>
                  <a:lnTo>
                    <a:pt x="172" y="24"/>
                  </a:lnTo>
                  <a:lnTo>
                    <a:pt x="176" y="33"/>
                  </a:lnTo>
                  <a:lnTo>
                    <a:pt x="180" y="43"/>
                  </a:lnTo>
                  <a:lnTo>
                    <a:pt x="181" y="54"/>
                  </a:lnTo>
                  <a:lnTo>
                    <a:pt x="181" y="85"/>
                  </a:lnTo>
                  <a:lnTo>
                    <a:pt x="180" y="95"/>
                  </a:lnTo>
                  <a:lnTo>
                    <a:pt x="176" y="106"/>
                  </a:lnTo>
                  <a:lnTo>
                    <a:pt x="172" y="115"/>
                  </a:lnTo>
                  <a:lnTo>
                    <a:pt x="165" y="123"/>
                  </a:lnTo>
                  <a:lnTo>
                    <a:pt x="157" y="130"/>
                  </a:lnTo>
                  <a:lnTo>
                    <a:pt x="148" y="135"/>
                  </a:lnTo>
                  <a:lnTo>
                    <a:pt x="137" y="138"/>
                  </a:lnTo>
                  <a:lnTo>
                    <a:pt x="127" y="139"/>
                  </a:lnTo>
                  <a:lnTo>
                    <a:pt x="54" y="13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25"/>
            <p:cNvSpPr>
              <a:spLocks/>
            </p:cNvSpPr>
            <p:nvPr/>
          </p:nvSpPr>
          <p:spPr bwMode="auto">
            <a:xfrm>
              <a:off x="5116513" y="3948113"/>
              <a:ext cx="100013" cy="146050"/>
            </a:xfrm>
            <a:custGeom>
              <a:avLst/>
              <a:gdLst/>
              <a:ahLst/>
              <a:cxnLst>
                <a:cxn ang="0">
                  <a:pos x="63" y="186"/>
                </a:cxn>
                <a:cxn ang="0">
                  <a:pos x="68" y="186"/>
                </a:cxn>
                <a:cxn ang="0">
                  <a:pos x="72" y="185"/>
                </a:cxn>
                <a:cxn ang="0">
                  <a:pos x="77" y="184"/>
                </a:cxn>
                <a:cxn ang="0">
                  <a:pos x="82" y="181"/>
                </a:cxn>
                <a:cxn ang="0">
                  <a:pos x="86" y="179"/>
                </a:cxn>
                <a:cxn ang="0">
                  <a:pos x="91" y="177"/>
                </a:cxn>
                <a:cxn ang="0">
                  <a:pos x="96" y="173"/>
                </a:cxn>
                <a:cxn ang="0">
                  <a:pos x="99" y="170"/>
                </a:cxn>
                <a:cxn ang="0">
                  <a:pos x="110" y="155"/>
                </a:cxn>
                <a:cxn ang="0">
                  <a:pos x="120" y="136"/>
                </a:cxn>
                <a:cxn ang="0">
                  <a:pos x="124" y="116"/>
                </a:cxn>
                <a:cxn ang="0">
                  <a:pos x="127" y="94"/>
                </a:cxn>
                <a:cxn ang="0">
                  <a:pos x="124" y="71"/>
                </a:cxn>
                <a:cxn ang="0">
                  <a:pos x="120" y="50"/>
                </a:cxn>
                <a:cxn ang="0">
                  <a:pos x="110" y="32"/>
                </a:cxn>
                <a:cxn ang="0">
                  <a:pos x="99" y="17"/>
                </a:cxn>
                <a:cxn ang="0">
                  <a:pos x="96" y="13"/>
                </a:cxn>
                <a:cxn ang="0">
                  <a:pos x="91" y="10"/>
                </a:cxn>
                <a:cxn ang="0">
                  <a:pos x="86" y="7"/>
                </a:cxn>
                <a:cxn ang="0">
                  <a:pos x="82" y="5"/>
                </a:cxn>
                <a:cxn ang="0">
                  <a:pos x="77" y="3"/>
                </a:cxn>
                <a:cxn ang="0">
                  <a:pos x="72" y="2"/>
                </a:cxn>
                <a:cxn ang="0">
                  <a:pos x="68" y="0"/>
                </a:cxn>
                <a:cxn ang="0">
                  <a:pos x="63" y="0"/>
                </a:cxn>
                <a:cxn ang="0">
                  <a:pos x="51" y="3"/>
                </a:cxn>
                <a:cxn ang="0">
                  <a:pos x="38" y="7"/>
                </a:cxn>
                <a:cxn ang="0">
                  <a:pos x="28" y="17"/>
                </a:cxn>
                <a:cxn ang="0">
                  <a:pos x="18" y="28"/>
                </a:cxn>
                <a:cxn ang="0">
                  <a:pos x="10" y="42"/>
                </a:cxn>
                <a:cxn ang="0">
                  <a:pos x="5" y="57"/>
                </a:cxn>
                <a:cxn ang="0">
                  <a:pos x="1" y="75"/>
                </a:cxn>
                <a:cxn ang="0">
                  <a:pos x="0" y="94"/>
                </a:cxn>
                <a:cxn ang="0">
                  <a:pos x="1" y="116"/>
                </a:cxn>
                <a:cxn ang="0">
                  <a:pos x="7" y="136"/>
                </a:cxn>
                <a:cxn ang="0">
                  <a:pos x="15" y="155"/>
                </a:cxn>
                <a:cxn ang="0">
                  <a:pos x="26" y="170"/>
                </a:cxn>
                <a:cxn ang="0">
                  <a:pos x="30" y="173"/>
                </a:cxn>
                <a:cxn ang="0">
                  <a:pos x="34" y="177"/>
                </a:cxn>
                <a:cxn ang="0">
                  <a:pos x="39" y="179"/>
                </a:cxn>
                <a:cxn ang="0">
                  <a:pos x="44" y="181"/>
                </a:cxn>
                <a:cxn ang="0">
                  <a:pos x="48" y="184"/>
                </a:cxn>
                <a:cxn ang="0">
                  <a:pos x="53" y="185"/>
                </a:cxn>
                <a:cxn ang="0">
                  <a:pos x="59" y="186"/>
                </a:cxn>
                <a:cxn ang="0">
                  <a:pos x="63" y="186"/>
                </a:cxn>
              </a:cxnLst>
              <a:rect l="0" t="0" r="r" b="b"/>
              <a:pathLst>
                <a:path w="127" h="186">
                  <a:moveTo>
                    <a:pt x="63" y="186"/>
                  </a:moveTo>
                  <a:lnTo>
                    <a:pt x="68" y="186"/>
                  </a:lnTo>
                  <a:lnTo>
                    <a:pt x="72" y="185"/>
                  </a:lnTo>
                  <a:lnTo>
                    <a:pt x="77" y="184"/>
                  </a:lnTo>
                  <a:lnTo>
                    <a:pt x="82" y="181"/>
                  </a:lnTo>
                  <a:lnTo>
                    <a:pt x="86" y="179"/>
                  </a:lnTo>
                  <a:lnTo>
                    <a:pt x="91" y="177"/>
                  </a:lnTo>
                  <a:lnTo>
                    <a:pt x="96" y="173"/>
                  </a:lnTo>
                  <a:lnTo>
                    <a:pt x="99" y="170"/>
                  </a:lnTo>
                  <a:lnTo>
                    <a:pt x="110" y="155"/>
                  </a:lnTo>
                  <a:lnTo>
                    <a:pt x="120" y="136"/>
                  </a:lnTo>
                  <a:lnTo>
                    <a:pt x="124" y="116"/>
                  </a:lnTo>
                  <a:lnTo>
                    <a:pt x="127" y="94"/>
                  </a:lnTo>
                  <a:lnTo>
                    <a:pt x="124" y="71"/>
                  </a:lnTo>
                  <a:lnTo>
                    <a:pt x="120" y="50"/>
                  </a:lnTo>
                  <a:lnTo>
                    <a:pt x="110" y="32"/>
                  </a:lnTo>
                  <a:lnTo>
                    <a:pt x="99" y="17"/>
                  </a:lnTo>
                  <a:lnTo>
                    <a:pt x="96" y="13"/>
                  </a:lnTo>
                  <a:lnTo>
                    <a:pt x="91" y="10"/>
                  </a:lnTo>
                  <a:lnTo>
                    <a:pt x="86" y="7"/>
                  </a:lnTo>
                  <a:lnTo>
                    <a:pt x="82" y="5"/>
                  </a:lnTo>
                  <a:lnTo>
                    <a:pt x="77" y="3"/>
                  </a:lnTo>
                  <a:lnTo>
                    <a:pt x="72" y="2"/>
                  </a:lnTo>
                  <a:lnTo>
                    <a:pt x="68" y="0"/>
                  </a:lnTo>
                  <a:lnTo>
                    <a:pt x="63" y="0"/>
                  </a:lnTo>
                  <a:lnTo>
                    <a:pt x="51" y="3"/>
                  </a:lnTo>
                  <a:lnTo>
                    <a:pt x="38" y="7"/>
                  </a:lnTo>
                  <a:lnTo>
                    <a:pt x="28" y="17"/>
                  </a:lnTo>
                  <a:lnTo>
                    <a:pt x="18" y="28"/>
                  </a:lnTo>
                  <a:lnTo>
                    <a:pt x="10" y="42"/>
                  </a:lnTo>
                  <a:lnTo>
                    <a:pt x="5" y="57"/>
                  </a:lnTo>
                  <a:lnTo>
                    <a:pt x="1" y="75"/>
                  </a:lnTo>
                  <a:lnTo>
                    <a:pt x="0" y="94"/>
                  </a:lnTo>
                  <a:lnTo>
                    <a:pt x="1" y="116"/>
                  </a:lnTo>
                  <a:lnTo>
                    <a:pt x="7" y="136"/>
                  </a:lnTo>
                  <a:lnTo>
                    <a:pt x="15" y="155"/>
                  </a:lnTo>
                  <a:lnTo>
                    <a:pt x="26" y="170"/>
                  </a:lnTo>
                  <a:lnTo>
                    <a:pt x="30" y="173"/>
                  </a:lnTo>
                  <a:lnTo>
                    <a:pt x="34" y="177"/>
                  </a:lnTo>
                  <a:lnTo>
                    <a:pt x="39" y="179"/>
                  </a:lnTo>
                  <a:lnTo>
                    <a:pt x="44" y="181"/>
                  </a:lnTo>
                  <a:lnTo>
                    <a:pt x="48" y="184"/>
                  </a:lnTo>
                  <a:lnTo>
                    <a:pt x="53" y="185"/>
                  </a:lnTo>
                  <a:lnTo>
                    <a:pt x="59" y="186"/>
                  </a:lnTo>
                  <a:lnTo>
                    <a:pt x="63" y="1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26"/>
            <p:cNvSpPr>
              <a:spLocks/>
            </p:cNvSpPr>
            <p:nvPr/>
          </p:nvSpPr>
          <p:spPr bwMode="auto">
            <a:xfrm>
              <a:off x="5148263" y="3979863"/>
              <a:ext cx="36513" cy="82550"/>
            </a:xfrm>
            <a:custGeom>
              <a:avLst/>
              <a:gdLst/>
              <a:ahLst/>
              <a:cxnLst>
                <a:cxn ang="0">
                  <a:pos x="0" y="53"/>
                </a:cxn>
                <a:cxn ang="0">
                  <a:pos x="1" y="35"/>
                </a:cxn>
                <a:cxn ang="0">
                  <a:pos x="5" y="22"/>
                </a:cxn>
                <a:cxn ang="0">
                  <a:pos x="10" y="11"/>
                </a:cxn>
                <a:cxn ang="0">
                  <a:pos x="16" y="4"/>
                </a:cxn>
                <a:cxn ang="0">
                  <a:pos x="17" y="3"/>
                </a:cxn>
                <a:cxn ang="0">
                  <a:pos x="20" y="1"/>
                </a:cxn>
                <a:cxn ang="0">
                  <a:pos x="22" y="0"/>
                </a:cxn>
                <a:cxn ang="0">
                  <a:pos x="24" y="0"/>
                </a:cxn>
                <a:cxn ang="0">
                  <a:pos x="27" y="0"/>
                </a:cxn>
                <a:cxn ang="0">
                  <a:pos x="29" y="1"/>
                </a:cxn>
                <a:cxn ang="0">
                  <a:pos x="30" y="3"/>
                </a:cxn>
                <a:cxn ang="0">
                  <a:pos x="32" y="4"/>
                </a:cxn>
                <a:cxn ang="0">
                  <a:pos x="38" y="11"/>
                </a:cxn>
                <a:cxn ang="0">
                  <a:pos x="43" y="22"/>
                </a:cxn>
                <a:cxn ang="0">
                  <a:pos x="46" y="35"/>
                </a:cxn>
                <a:cxn ang="0">
                  <a:pos x="47" y="53"/>
                </a:cxn>
                <a:cxn ang="0">
                  <a:pos x="45" y="73"/>
                </a:cxn>
                <a:cxn ang="0">
                  <a:pos x="39" y="91"/>
                </a:cxn>
                <a:cxn ang="0">
                  <a:pos x="32" y="101"/>
                </a:cxn>
                <a:cxn ang="0">
                  <a:pos x="24" y="105"/>
                </a:cxn>
                <a:cxn ang="0">
                  <a:pos x="22" y="105"/>
                </a:cxn>
                <a:cxn ang="0">
                  <a:pos x="20" y="103"/>
                </a:cxn>
                <a:cxn ang="0">
                  <a:pos x="17" y="101"/>
                </a:cxn>
                <a:cxn ang="0">
                  <a:pos x="16" y="100"/>
                </a:cxn>
                <a:cxn ang="0">
                  <a:pos x="10" y="93"/>
                </a:cxn>
                <a:cxn ang="0">
                  <a:pos x="5" y="83"/>
                </a:cxn>
                <a:cxn ang="0">
                  <a:pos x="1" y="69"/>
                </a:cxn>
                <a:cxn ang="0">
                  <a:pos x="0" y="53"/>
                </a:cxn>
              </a:cxnLst>
              <a:rect l="0" t="0" r="r" b="b"/>
              <a:pathLst>
                <a:path w="47" h="105">
                  <a:moveTo>
                    <a:pt x="0" y="53"/>
                  </a:moveTo>
                  <a:lnTo>
                    <a:pt x="1" y="35"/>
                  </a:lnTo>
                  <a:lnTo>
                    <a:pt x="5" y="22"/>
                  </a:lnTo>
                  <a:lnTo>
                    <a:pt x="10" y="11"/>
                  </a:lnTo>
                  <a:lnTo>
                    <a:pt x="16" y="4"/>
                  </a:lnTo>
                  <a:lnTo>
                    <a:pt x="17" y="3"/>
                  </a:lnTo>
                  <a:lnTo>
                    <a:pt x="20" y="1"/>
                  </a:lnTo>
                  <a:lnTo>
                    <a:pt x="22" y="0"/>
                  </a:lnTo>
                  <a:lnTo>
                    <a:pt x="24" y="0"/>
                  </a:lnTo>
                  <a:lnTo>
                    <a:pt x="27" y="0"/>
                  </a:lnTo>
                  <a:lnTo>
                    <a:pt x="29" y="1"/>
                  </a:lnTo>
                  <a:lnTo>
                    <a:pt x="30" y="3"/>
                  </a:lnTo>
                  <a:lnTo>
                    <a:pt x="32" y="4"/>
                  </a:lnTo>
                  <a:lnTo>
                    <a:pt x="38" y="11"/>
                  </a:lnTo>
                  <a:lnTo>
                    <a:pt x="43" y="22"/>
                  </a:lnTo>
                  <a:lnTo>
                    <a:pt x="46" y="35"/>
                  </a:lnTo>
                  <a:lnTo>
                    <a:pt x="47" y="53"/>
                  </a:lnTo>
                  <a:lnTo>
                    <a:pt x="45" y="73"/>
                  </a:lnTo>
                  <a:lnTo>
                    <a:pt x="39" y="91"/>
                  </a:lnTo>
                  <a:lnTo>
                    <a:pt x="32" y="101"/>
                  </a:lnTo>
                  <a:lnTo>
                    <a:pt x="24" y="105"/>
                  </a:lnTo>
                  <a:lnTo>
                    <a:pt x="22" y="105"/>
                  </a:lnTo>
                  <a:lnTo>
                    <a:pt x="20" y="103"/>
                  </a:lnTo>
                  <a:lnTo>
                    <a:pt x="17" y="101"/>
                  </a:lnTo>
                  <a:lnTo>
                    <a:pt x="16" y="100"/>
                  </a:lnTo>
                  <a:lnTo>
                    <a:pt x="10" y="93"/>
                  </a:lnTo>
                  <a:lnTo>
                    <a:pt x="5" y="83"/>
                  </a:lnTo>
                  <a:lnTo>
                    <a:pt x="1" y="69"/>
                  </a:lnTo>
                  <a:lnTo>
                    <a:pt x="0" y="5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27"/>
            <p:cNvSpPr>
              <a:spLocks/>
            </p:cNvSpPr>
            <p:nvPr/>
          </p:nvSpPr>
          <p:spPr bwMode="auto">
            <a:xfrm>
              <a:off x="4433888" y="3929063"/>
              <a:ext cx="55563" cy="57150"/>
            </a:xfrm>
            <a:custGeom>
              <a:avLst/>
              <a:gdLst/>
              <a:ahLst/>
              <a:cxnLst>
                <a:cxn ang="0">
                  <a:pos x="35" y="72"/>
                </a:cxn>
                <a:cxn ang="0">
                  <a:pos x="42" y="71"/>
                </a:cxn>
                <a:cxn ang="0">
                  <a:pos x="49" y="70"/>
                </a:cxn>
                <a:cxn ang="0">
                  <a:pos x="55" y="66"/>
                </a:cxn>
                <a:cxn ang="0">
                  <a:pos x="60" y="61"/>
                </a:cxn>
                <a:cxn ang="0">
                  <a:pos x="65" y="56"/>
                </a:cxn>
                <a:cxn ang="0">
                  <a:pos x="68" y="50"/>
                </a:cxn>
                <a:cxn ang="0">
                  <a:pos x="70" y="43"/>
                </a:cxn>
                <a:cxn ang="0">
                  <a:pos x="71" y="36"/>
                </a:cxn>
                <a:cxn ang="0">
                  <a:pos x="70" y="29"/>
                </a:cxn>
                <a:cxn ang="0">
                  <a:pos x="68" y="22"/>
                </a:cxn>
                <a:cxn ang="0">
                  <a:pos x="65" y="17"/>
                </a:cxn>
                <a:cxn ang="0">
                  <a:pos x="60" y="11"/>
                </a:cxn>
                <a:cxn ang="0">
                  <a:pos x="55" y="6"/>
                </a:cxn>
                <a:cxn ang="0">
                  <a:pos x="49" y="3"/>
                </a:cxn>
                <a:cxn ang="0">
                  <a:pos x="42" y="2"/>
                </a:cxn>
                <a:cxn ang="0">
                  <a:pos x="35" y="0"/>
                </a:cxn>
                <a:cxn ang="0">
                  <a:pos x="28" y="2"/>
                </a:cxn>
                <a:cxn ang="0">
                  <a:pos x="21" y="3"/>
                </a:cxn>
                <a:cxn ang="0">
                  <a:pos x="15" y="6"/>
                </a:cxn>
                <a:cxn ang="0">
                  <a:pos x="11" y="11"/>
                </a:cxn>
                <a:cxn ang="0">
                  <a:pos x="6" y="17"/>
                </a:cxn>
                <a:cxn ang="0">
                  <a:pos x="3" y="22"/>
                </a:cxn>
                <a:cxn ang="0">
                  <a:pos x="2" y="29"/>
                </a:cxn>
                <a:cxn ang="0">
                  <a:pos x="0" y="36"/>
                </a:cxn>
                <a:cxn ang="0">
                  <a:pos x="2" y="43"/>
                </a:cxn>
                <a:cxn ang="0">
                  <a:pos x="3" y="50"/>
                </a:cxn>
                <a:cxn ang="0">
                  <a:pos x="6" y="56"/>
                </a:cxn>
                <a:cxn ang="0">
                  <a:pos x="11" y="61"/>
                </a:cxn>
                <a:cxn ang="0">
                  <a:pos x="15" y="66"/>
                </a:cxn>
                <a:cxn ang="0">
                  <a:pos x="21" y="70"/>
                </a:cxn>
                <a:cxn ang="0">
                  <a:pos x="28" y="71"/>
                </a:cxn>
                <a:cxn ang="0">
                  <a:pos x="35" y="72"/>
                </a:cxn>
              </a:cxnLst>
              <a:rect l="0" t="0" r="r" b="b"/>
              <a:pathLst>
                <a:path w="71" h="72">
                  <a:moveTo>
                    <a:pt x="35" y="72"/>
                  </a:moveTo>
                  <a:lnTo>
                    <a:pt x="42" y="71"/>
                  </a:lnTo>
                  <a:lnTo>
                    <a:pt x="49" y="70"/>
                  </a:lnTo>
                  <a:lnTo>
                    <a:pt x="55" y="66"/>
                  </a:lnTo>
                  <a:lnTo>
                    <a:pt x="60" y="61"/>
                  </a:lnTo>
                  <a:lnTo>
                    <a:pt x="65" y="56"/>
                  </a:lnTo>
                  <a:lnTo>
                    <a:pt x="68" y="50"/>
                  </a:lnTo>
                  <a:lnTo>
                    <a:pt x="70" y="43"/>
                  </a:lnTo>
                  <a:lnTo>
                    <a:pt x="71" y="36"/>
                  </a:lnTo>
                  <a:lnTo>
                    <a:pt x="70" y="29"/>
                  </a:lnTo>
                  <a:lnTo>
                    <a:pt x="68" y="22"/>
                  </a:lnTo>
                  <a:lnTo>
                    <a:pt x="65" y="17"/>
                  </a:lnTo>
                  <a:lnTo>
                    <a:pt x="60" y="11"/>
                  </a:lnTo>
                  <a:lnTo>
                    <a:pt x="55" y="6"/>
                  </a:lnTo>
                  <a:lnTo>
                    <a:pt x="49" y="3"/>
                  </a:lnTo>
                  <a:lnTo>
                    <a:pt x="42" y="2"/>
                  </a:lnTo>
                  <a:lnTo>
                    <a:pt x="35" y="0"/>
                  </a:lnTo>
                  <a:lnTo>
                    <a:pt x="28" y="2"/>
                  </a:lnTo>
                  <a:lnTo>
                    <a:pt x="21" y="3"/>
                  </a:lnTo>
                  <a:lnTo>
                    <a:pt x="15" y="6"/>
                  </a:lnTo>
                  <a:lnTo>
                    <a:pt x="11" y="11"/>
                  </a:lnTo>
                  <a:lnTo>
                    <a:pt x="6" y="17"/>
                  </a:lnTo>
                  <a:lnTo>
                    <a:pt x="3" y="22"/>
                  </a:lnTo>
                  <a:lnTo>
                    <a:pt x="2" y="29"/>
                  </a:lnTo>
                  <a:lnTo>
                    <a:pt x="0" y="36"/>
                  </a:lnTo>
                  <a:lnTo>
                    <a:pt x="2" y="43"/>
                  </a:lnTo>
                  <a:lnTo>
                    <a:pt x="3" y="50"/>
                  </a:lnTo>
                  <a:lnTo>
                    <a:pt x="6" y="56"/>
                  </a:lnTo>
                  <a:lnTo>
                    <a:pt x="11" y="61"/>
                  </a:lnTo>
                  <a:lnTo>
                    <a:pt x="15" y="66"/>
                  </a:lnTo>
                  <a:lnTo>
                    <a:pt x="21" y="70"/>
                  </a:lnTo>
                  <a:lnTo>
                    <a:pt x="28" y="71"/>
                  </a:lnTo>
                  <a:lnTo>
                    <a:pt x="35" y="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Rectangle 28"/>
            <p:cNvSpPr>
              <a:spLocks noChangeArrowheads="1"/>
            </p:cNvSpPr>
            <p:nvPr/>
          </p:nvSpPr>
          <p:spPr bwMode="auto">
            <a:xfrm>
              <a:off x="4295775" y="3694113"/>
              <a:ext cx="201613" cy="1857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Rectangle 29"/>
            <p:cNvSpPr>
              <a:spLocks noChangeArrowheads="1"/>
            </p:cNvSpPr>
            <p:nvPr/>
          </p:nvSpPr>
          <p:spPr bwMode="auto">
            <a:xfrm>
              <a:off x="4327525" y="3725863"/>
              <a:ext cx="138113" cy="120650"/>
            </a:xfrm>
            <a:prstGeom prst="rect">
              <a:avLst/>
            </a:prstGeom>
            <a:solidFill>
              <a:srgbClr val="44C6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Rectangle 30"/>
            <p:cNvSpPr>
              <a:spLocks noChangeArrowheads="1"/>
            </p:cNvSpPr>
            <p:nvPr/>
          </p:nvSpPr>
          <p:spPr bwMode="auto">
            <a:xfrm>
              <a:off x="3794125" y="4237038"/>
              <a:ext cx="762000" cy="1031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Rectangle 31"/>
            <p:cNvSpPr>
              <a:spLocks noChangeArrowheads="1"/>
            </p:cNvSpPr>
            <p:nvPr/>
          </p:nvSpPr>
          <p:spPr bwMode="auto">
            <a:xfrm>
              <a:off x="3825875" y="4268788"/>
              <a:ext cx="700088" cy="39688"/>
            </a:xfrm>
            <a:prstGeom prst="rect">
              <a:avLst/>
            </a:prstGeom>
            <a:solidFill>
              <a:srgbClr val="3F3F3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Rectangle 32"/>
            <p:cNvSpPr>
              <a:spLocks noChangeArrowheads="1"/>
            </p:cNvSpPr>
            <p:nvPr/>
          </p:nvSpPr>
          <p:spPr bwMode="auto">
            <a:xfrm>
              <a:off x="3862388" y="4310063"/>
              <a:ext cx="125413" cy="1619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Rectangle 33"/>
            <p:cNvSpPr>
              <a:spLocks noChangeArrowheads="1"/>
            </p:cNvSpPr>
            <p:nvPr/>
          </p:nvSpPr>
          <p:spPr bwMode="auto">
            <a:xfrm>
              <a:off x="3895725" y="4341813"/>
              <a:ext cx="61913" cy="98425"/>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34"/>
            <p:cNvSpPr>
              <a:spLocks/>
            </p:cNvSpPr>
            <p:nvPr/>
          </p:nvSpPr>
          <p:spPr bwMode="auto">
            <a:xfrm>
              <a:off x="4699000" y="3657600"/>
              <a:ext cx="174625" cy="233363"/>
            </a:xfrm>
            <a:custGeom>
              <a:avLst/>
              <a:gdLst/>
              <a:ahLst/>
              <a:cxnLst>
                <a:cxn ang="0">
                  <a:pos x="179" y="0"/>
                </a:cxn>
                <a:cxn ang="0">
                  <a:pos x="178" y="4"/>
                </a:cxn>
                <a:cxn ang="0">
                  <a:pos x="177" y="13"/>
                </a:cxn>
                <a:cxn ang="0">
                  <a:pos x="174" y="25"/>
                </a:cxn>
                <a:cxn ang="0">
                  <a:pos x="168" y="40"/>
                </a:cxn>
                <a:cxn ang="0">
                  <a:pos x="159" y="57"/>
                </a:cxn>
                <a:cxn ang="0">
                  <a:pos x="145" y="74"/>
                </a:cxn>
                <a:cxn ang="0">
                  <a:pos x="126" y="91"/>
                </a:cxn>
                <a:cxn ang="0">
                  <a:pos x="101" y="107"/>
                </a:cxn>
                <a:cxn ang="0">
                  <a:pos x="0" y="107"/>
                </a:cxn>
                <a:cxn ang="0">
                  <a:pos x="0" y="148"/>
                </a:cxn>
                <a:cxn ang="0">
                  <a:pos x="93" y="148"/>
                </a:cxn>
                <a:cxn ang="0">
                  <a:pos x="101" y="177"/>
                </a:cxn>
                <a:cxn ang="0">
                  <a:pos x="107" y="211"/>
                </a:cxn>
                <a:cxn ang="0">
                  <a:pos x="108" y="246"/>
                </a:cxn>
                <a:cxn ang="0">
                  <a:pos x="100" y="276"/>
                </a:cxn>
                <a:cxn ang="0">
                  <a:pos x="134" y="295"/>
                </a:cxn>
                <a:cxn ang="0">
                  <a:pos x="147" y="254"/>
                </a:cxn>
                <a:cxn ang="0">
                  <a:pos x="147" y="209"/>
                </a:cxn>
                <a:cxn ang="0">
                  <a:pos x="140" y="168"/>
                </a:cxn>
                <a:cxn ang="0">
                  <a:pos x="131" y="137"/>
                </a:cxn>
                <a:cxn ang="0">
                  <a:pos x="160" y="117"/>
                </a:cxn>
                <a:cxn ang="0">
                  <a:pos x="182" y="95"/>
                </a:cxn>
                <a:cxn ang="0">
                  <a:pos x="197" y="72"/>
                </a:cxn>
                <a:cxn ang="0">
                  <a:pos x="207" y="51"/>
                </a:cxn>
                <a:cxn ang="0">
                  <a:pos x="214" y="31"/>
                </a:cxn>
                <a:cxn ang="0">
                  <a:pos x="217" y="16"/>
                </a:cxn>
                <a:cxn ang="0">
                  <a:pos x="219" y="5"/>
                </a:cxn>
                <a:cxn ang="0">
                  <a:pos x="219" y="0"/>
                </a:cxn>
                <a:cxn ang="0">
                  <a:pos x="179" y="0"/>
                </a:cxn>
                <a:cxn ang="0">
                  <a:pos x="179" y="0"/>
                </a:cxn>
              </a:cxnLst>
              <a:rect l="0" t="0" r="r" b="b"/>
              <a:pathLst>
                <a:path w="219" h="295">
                  <a:moveTo>
                    <a:pt x="179" y="0"/>
                  </a:moveTo>
                  <a:lnTo>
                    <a:pt x="178" y="4"/>
                  </a:lnTo>
                  <a:lnTo>
                    <a:pt x="177" y="13"/>
                  </a:lnTo>
                  <a:lnTo>
                    <a:pt x="174" y="25"/>
                  </a:lnTo>
                  <a:lnTo>
                    <a:pt x="168" y="40"/>
                  </a:lnTo>
                  <a:lnTo>
                    <a:pt x="159" y="57"/>
                  </a:lnTo>
                  <a:lnTo>
                    <a:pt x="145" y="74"/>
                  </a:lnTo>
                  <a:lnTo>
                    <a:pt x="126" y="91"/>
                  </a:lnTo>
                  <a:lnTo>
                    <a:pt x="101" y="107"/>
                  </a:lnTo>
                  <a:lnTo>
                    <a:pt x="0" y="107"/>
                  </a:lnTo>
                  <a:lnTo>
                    <a:pt x="0" y="148"/>
                  </a:lnTo>
                  <a:lnTo>
                    <a:pt x="93" y="148"/>
                  </a:lnTo>
                  <a:lnTo>
                    <a:pt x="101" y="177"/>
                  </a:lnTo>
                  <a:lnTo>
                    <a:pt x="107" y="211"/>
                  </a:lnTo>
                  <a:lnTo>
                    <a:pt x="108" y="246"/>
                  </a:lnTo>
                  <a:lnTo>
                    <a:pt x="100" y="276"/>
                  </a:lnTo>
                  <a:lnTo>
                    <a:pt x="134" y="295"/>
                  </a:lnTo>
                  <a:lnTo>
                    <a:pt x="147" y="254"/>
                  </a:lnTo>
                  <a:lnTo>
                    <a:pt x="147" y="209"/>
                  </a:lnTo>
                  <a:lnTo>
                    <a:pt x="140" y="168"/>
                  </a:lnTo>
                  <a:lnTo>
                    <a:pt x="131" y="137"/>
                  </a:lnTo>
                  <a:lnTo>
                    <a:pt x="160" y="117"/>
                  </a:lnTo>
                  <a:lnTo>
                    <a:pt x="182" y="95"/>
                  </a:lnTo>
                  <a:lnTo>
                    <a:pt x="197" y="72"/>
                  </a:lnTo>
                  <a:lnTo>
                    <a:pt x="207" y="51"/>
                  </a:lnTo>
                  <a:lnTo>
                    <a:pt x="214" y="31"/>
                  </a:lnTo>
                  <a:lnTo>
                    <a:pt x="217" y="16"/>
                  </a:lnTo>
                  <a:lnTo>
                    <a:pt x="219" y="5"/>
                  </a:lnTo>
                  <a:lnTo>
                    <a:pt x="219" y="0"/>
                  </a:lnTo>
                  <a:lnTo>
                    <a:pt x="179" y="0"/>
                  </a:lnTo>
                  <a:lnTo>
                    <a:pt x="17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35"/>
            <p:cNvSpPr>
              <a:spLocks/>
            </p:cNvSpPr>
            <p:nvPr/>
          </p:nvSpPr>
          <p:spPr bwMode="auto">
            <a:xfrm>
              <a:off x="4913313" y="3657600"/>
              <a:ext cx="174625" cy="233363"/>
            </a:xfrm>
            <a:custGeom>
              <a:avLst/>
              <a:gdLst/>
              <a:ahLst/>
              <a:cxnLst>
                <a:cxn ang="0">
                  <a:pos x="220" y="148"/>
                </a:cxn>
                <a:cxn ang="0">
                  <a:pos x="220" y="107"/>
                </a:cxn>
                <a:cxn ang="0">
                  <a:pos x="118" y="107"/>
                </a:cxn>
                <a:cxn ang="0">
                  <a:pos x="92" y="91"/>
                </a:cxn>
                <a:cxn ang="0">
                  <a:pos x="74" y="74"/>
                </a:cxn>
                <a:cxn ang="0">
                  <a:pos x="60" y="57"/>
                </a:cxn>
                <a:cxn ang="0">
                  <a:pos x="51" y="40"/>
                </a:cxn>
                <a:cxn ang="0">
                  <a:pos x="45" y="25"/>
                </a:cxn>
                <a:cxn ang="0">
                  <a:pos x="42" y="13"/>
                </a:cxn>
                <a:cxn ang="0">
                  <a:pos x="41" y="4"/>
                </a:cxn>
                <a:cxn ang="0">
                  <a:pos x="41" y="0"/>
                </a:cxn>
                <a:cxn ang="0">
                  <a:pos x="0" y="0"/>
                </a:cxn>
                <a:cxn ang="0">
                  <a:pos x="0" y="5"/>
                </a:cxn>
                <a:cxn ang="0">
                  <a:pos x="1" y="16"/>
                </a:cxn>
                <a:cxn ang="0">
                  <a:pos x="5" y="31"/>
                </a:cxn>
                <a:cxn ang="0">
                  <a:pos x="12" y="51"/>
                </a:cxn>
                <a:cxn ang="0">
                  <a:pos x="22" y="72"/>
                </a:cxn>
                <a:cxn ang="0">
                  <a:pos x="37" y="95"/>
                </a:cxn>
                <a:cxn ang="0">
                  <a:pos x="59" y="117"/>
                </a:cxn>
                <a:cxn ang="0">
                  <a:pos x="88" y="137"/>
                </a:cxn>
                <a:cxn ang="0">
                  <a:pos x="80" y="168"/>
                </a:cxn>
                <a:cxn ang="0">
                  <a:pos x="73" y="209"/>
                </a:cxn>
                <a:cxn ang="0">
                  <a:pos x="73" y="254"/>
                </a:cxn>
                <a:cxn ang="0">
                  <a:pos x="85" y="295"/>
                </a:cxn>
                <a:cxn ang="0">
                  <a:pos x="120" y="276"/>
                </a:cxn>
                <a:cxn ang="0">
                  <a:pos x="112" y="246"/>
                </a:cxn>
                <a:cxn ang="0">
                  <a:pos x="112" y="211"/>
                </a:cxn>
                <a:cxn ang="0">
                  <a:pos x="119" y="177"/>
                </a:cxn>
                <a:cxn ang="0">
                  <a:pos x="127" y="148"/>
                </a:cxn>
                <a:cxn ang="0">
                  <a:pos x="220" y="148"/>
                </a:cxn>
              </a:cxnLst>
              <a:rect l="0" t="0" r="r" b="b"/>
              <a:pathLst>
                <a:path w="220" h="295">
                  <a:moveTo>
                    <a:pt x="220" y="148"/>
                  </a:moveTo>
                  <a:lnTo>
                    <a:pt x="220" y="107"/>
                  </a:lnTo>
                  <a:lnTo>
                    <a:pt x="118" y="107"/>
                  </a:lnTo>
                  <a:lnTo>
                    <a:pt x="92" y="91"/>
                  </a:lnTo>
                  <a:lnTo>
                    <a:pt x="74" y="74"/>
                  </a:lnTo>
                  <a:lnTo>
                    <a:pt x="60" y="57"/>
                  </a:lnTo>
                  <a:lnTo>
                    <a:pt x="51" y="40"/>
                  </a:lnTo>
                  <a:lnTo>
                    <a:pt x="45" y="25"/>
                  </a:lnTo>
                  <a:lnTo>
                    <a:pt x="42" y="13"/>
                  </a:lnTo>
                  <a:lnTo>
                    <a:pt x="41" y="4"/>
                  </a:lnTo>
                  <a:lnTo>
                    <a:pt x="41" y="0"/>
                  </a:lnTo>
                  <a:lnTo>
                    <a:pt x="0" y="0"/>
                  </a:lnTo>
                  <a:lnTo>
                    <a:pt x="0" y="5"/>
                  </a:lnTo>
                  <a:lnTo>
                    <a:pt x="1" y="16"/>
                  </a:lnTo>
                  <a:lnTo>
                    <a:pt x="5" y="31"/>
                  </a:lnTo>
                  <a:lnTo>
                    <a:pt x="12" y="51"/>
                  </a:lnTo>
                  <a:lnTo>
                    <a:pt x="22" y="72"/>
                  </a:lnTo>
                  <a:lnTo>
                    <a:pt x="37" y="95"/>
                  </a:lnTo>
                  <a:lnTo>
                    <a:pt x="59" y="117"/>
                  </a:lnTo>
                  <a:lnTo>
                    <a:pt x="88" y="137"/>
                  </a:lnTo>
                  <a:lnTo>
                    <a:pt x="80" y="168"/>
                  </a:lnTo>
                  <a:lnTo>
                    <a:pt x="73" y="209"/>
                  </a:lnTo>
                  <a:lnTo>
                    <a:pt x="73" y="254"/>
                  </a:lnTo>
                  <a:lnTo>
                    <a:pt x="85" y="295"/>
                  </a:lnTo>
                  <a:lnTo>
                    <a:pt x="120" y="276"/>
                  </a:lnTo>
                  <a:lnTo>
                    <a:pt x="112" y="246"/>
                  </a:lnTo>
                  <a:lnTo>
                    <a:pt x="112" y="211"/>
                  </a:lnTo>
                  <a:lnTo>
                    <a:pt x="119" y="177"/>
                  </a:lnTo>
                  <a:lnTo>
                    <a:pt x="127" y="148"/>
                  </a:lnTo>
                  <a:lnTo>
                    <a:pt x="220" y="1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36"/>
            <p:cNvSpPr>
              <a:spLocks/>
            </p:cNvSpPr>
            <p:nvPr/>
          </p:nvSpPr>
          <p:spPr bwMode="auto">
            <a:xfrm>
              <a:off x="3803650" y="3175000"/>
              <a:ext cx="106363" cy="106363"/>
            </a:xfrm>
            <a:custGeom>
              <a:avLst/>
              <a:gdLst/>
              <a:ahLst/>
              <a:cxnLst>
                <a:cxn ang="0">
                  <a:pos x="135" y="96"/>
                </a:cxn>
                <a:cxn ang="0">
                  <a:pos x="87" y="96"/>
                </a:cxn>
                <a:cxn ang="0">
                  <a:pos x="60" y="135"/>
                </a:cxn>
                <a:cxn ang="0">
                  <a:pos x="46" y="90"/>
                </a:cxn>
                <a:cxn ang="0">
                  <a:pos x="0" y="76"/>
                </a:cxn>
                <a:cxn ang="0">
                  <a:pos x="39" y="49"/>
                </a:cxn>
                <a:cxn ang="0">
                  <a:pos x="38" y="0"/>
                </a:cxn>
                <a:cxn ang="0">
                  <a:pos x="76" y="29"/>
                </a:cxn>
                <a:cxn ang="0">
                  <a:pos x="121" y="13"/>
                </a:cxn>
                <a:cxn ang="0">
                  <a:pos x="106" y="59"/>
                </a:cxn>
                <a:cxn ang="0">
                  <a:pos x="135" y="96"/>
                </a:cxn>
              </a:cxnLst>
              <a:rect l="0" t="0" r="r" b="b"/>
              <a:pathLst>
                <a:path w="135" h="135">
                  <a:moveTo>
                    <a:pt x="135" y="96"/>
                  </a:moveTo>
                  <a:lnTo>
                    <a:pt x="87" y="96"/>
                  </a:lnTo>
                  <a:lnTo>
                    <a:pt x="60" y="135"/>
                  </a:lnTo>
                  <a:lnTo>
                    <a:pt x="46" y="90"/>
                  </a:lnTo>
                  <a:lnTo>
                    <a:pt x="0" y="76"/>
                  </a:lnTo>
                  <a:lnTo>
                    <a:pt x="39" y="49"/>
                  </a:lnTo>
                  <a:lnTo>
                    <a:pt x="38" y="0"/>
                  </a:lnTo>
                  <a:lnTo>
                    <a:pt x="76" y="29"/>
                  </a:lnTo>
                  <a:lnTo>
                    <a:pt x="121" y="13"/>
                  </a:lnTo>
                  <a:lnTo>
                    <a:pt x="106" y="59"/>
                  </a:lnTo>
                  <a:lnTo>
                    <a:pt x="135" y="9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96" name="Freeform 72"/>
          <p:cNvSpPr>
            <a:spLocks/>
          </p:cNvSpPr>
          <p:nvPr/>
        </p:nvSpPr>
        <p:spPr bwMode="auto">
          <a:xfrm>
            <a:off x="1980795" y="4014312"/>
            <a:ext cx="2447054" cy="1577246"/>
          </a:xfrm>
          <a:custGeom>
            <a:avLst/>
            <a:gdLst/>
            <a:ahLst/>
            <a:cxnLst>
              <a:cxn ang="0">
                <a:pos x="1247" y="536"/>
              </a:cxn>
              <a:cxn ang="0">
                <a:pos x="42" y="892"/>
              </a:cxn>
              <a:cxn ang="0">
                <a:pos x="0" y="306"/>
              </a:cxn>
              <a:cxn ang="0">
                <a:pos x="1391" y="0"/>
              </a:cxn>
              <a:cxn ang="0">
                <a:pos x="1247" y="536"/>
              </a:cxn>
            </a:cxnLst>
            <a:rect l="0" t="0" r="r" b="b"/>
            <a:pathLst>
              <a:path w="1391" h="892">
                <a:moveTo>
                  <a:pt x="1247" y="536"/>
                </a:moveTo>
                <a:lnTo>
                  <a:pt x="42" y="892"/>
                </a:lnTo>
                <a:lnTo>
                  <a:pt x="0" y="306"/>
                </a:lnTo>
                <a:lnTo>
                  <a:pt x="1391" y="0"/>
                </a:lnTo>
                <a:lnTo>
                  <a:pt x="1247" y="536"/>
                </a:lnTo>
                <a:close/>
              </a:path>
            </a:pathLst>
          </a:custGeom>
          <a:solidFill>
            <a:srgbClr val="194F8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95" name="Straight Connector 94"/>
          <p:cNvCxnSpPr/>
          <p:nvPr/>
        </p:nvCxnSpPr>
        <p:spPr>
          <a:xfrm flipV="1">
            <a:off x="1981200" y="3962400"/>
            <a:ext cx="2514600" cy="6096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97" name="Freeform 73"/>
          <p:cNvSpPr>
            <a:spLocks/>
          </p:cNvSpPr>
          <p:nvPr/>
        </p:nvSpPr>
        <p:spPr bwMode="auto">
          <a:xfrm>
            <a:off x="1956184" y="3855172"/>
            <a:ext cx="2577142" cy="671921"/>
          </a:xfrm>
          <a:custGeom>
            <a:avLst/>
            <a:gdLst/>
            <a:ahLst/>
            <a:cxnLst>
              <a:cxn ang="0">
                <a:pos x="1448" y="63"/>
              </a:cxn>
              <a:cxn ang="0">
                <a:pos x="0" y="380"/>
              </a:cxn>
              <a:cxn ang="0">
                <a:pos x="0" y="321"/>
              </a:cxn>
              <a:cxn ang="0">
                <a:pos x="1466" y="0"/>
              </a:cxn>
              <a:cxn ang="0">
                <a:pos x="1466" y="0"/>
              </a:cxn>
              <a:cxn ang="0">
                <a:pos x="1448" y="63"/>
              </a:cxn>
            </a:cxnLst>
            <a:rect l="0" t="0" r="r" b="b"/>
            <a:pathLst>
              <a:path w="1466" h="380">
                <a:moveTo>
                  <a:pt x="1448" y="63"/>
                </a:moveTo>
                <a:lnTo>
                  <a:pt x="0" y="380"/>
                </a:lnTo>
                <a:lnTo>
                  <a:pt x="0" y="321"/>
                </a:lnTo>
                <a:lnTo>
                  <a:pt x="1466" y="0"/>
                </a:lnTo>
                <a:lnTo>
                  <a:pt x="1466" y="0"/>
                </a:lnTo>
                <a:lnTo>
                  <a:pt x="1448" y="63"/>
                </a:lnTo>
                <a:close/>
              </a:path>
            </a:pathLst>
          </a:custGeom>
          <a:solidFill>
            <a:srgbClr val="194F8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4" fill="hold" nodeType="clickEffect">
                                  <p:stCondLst>
                                    <p:cond delay="0"/>
                                  </p:stCondLst>
                                  <p:childTnLst>
                                    <p:anim calcmode="lin" valueType="num">
                                      <p:cBhvr>
                                        <p:cTn id="6" dur="500"/>
                                        <p:tgtEl>
                                          <p:spTgt spid="4"/>
                                        </p:tgtEl>
                                        <p:attrNameLst>
                                          <p:attrName>ppt_x</p:attrName>
                                        </p:attrNameLst>
                                      </p:cBhvr>
                                      <p:tavLst>
                                        <p:tav tm="0">
                                          <p:val>
                                            <p:strVal val="ppt_x"/>
                                          </p:val>
                                        </p:tav>
                                        <p:tav tm="100000">
                                          <p:val>
                                            <p:strVal val="ppt_x"/>
                                          </p:val>
                                        </p:tav>
                                      </p:tavLst>
                                    </p:anim>
                                    <p:anim calcmode="lin" valueType="num">
                                      <p:cBhvr>
                                        <p:cTn id="7" dur="500"/>
                                        <p:tgtEl>
                                          <p:spTgt spid="4"/>
                                        </p:tgtEl>
                                        <p:attrNameLst>
                                          <p:attrName>ppt_y</p:attrName>
                                        </p:attrNameLst>
                                      </p:cBhvr>
                                      <p:tavLst>
                                        <p:tav tm="0">
                                          <p:val>
                                            <p:strVal val="ppt_y"/>
                                          </p:val>
                                        </p:tav>
                                        <p:tav tm="100000">
                                          <p:val>
                                            <p:strVal val="ppt_y+ppt_h/2"/>
                                          </p:val>
                                        </p:tav>
                                      </p:tavLst>
                                    </p:anim>
                                    <p:anim calcmode="lin" valueType="num">
                                      <p:cBhvr>
                                        <p:cTn id="8" dur="500"/>
                                        <p:tgtEl>
                                          <p:spTgt spid="4"/>
                                        </p:tgtEl>
                                        <p:attrNameLst>
                                          <p:attrName>ppt_w</p:attrName>
                                        </p:attrNameLst>
                                      </p:cBhvr>
                                      <p:tavLst>
                                        <p:tav tm="0">
                                          <p:val>
                                            <p:strVal val="ppt_w"/>
                                          </p:val>
                                        </p:tav>
                                        <p:tav tm="100000">
                                          <p:val>
                                            <p:strVal val="ppt_w"/>
                                          </p:val>
                                        </p:tav>
                                      </p:tavLst>
                                    </p:anim>
                                    <p:anim calcmode="lin" valueType="num">
                                      <p:cBhvr>
                                        <p:cTn id="9" dur="500"/>
                                        <p:tgtEl>
                                          <p:spTgt spid="4"/>
                                        </p:tgtEl>
                                        <p:attrNameLst>
                                          <p:attrName>ppt_h</p:attrName>
                                        </p:attrNameLst>
                                      </p:cBhvr>
                                      <p:tavLst>
                                        <p:tav tm="0">
                                          <p:val>
                                            <p:strVal val="ppt_h"/>
                                          </p:val>
                                        </p:tav>
                                        <p:tav tm="100000">
                                          <p:val>
                                            <p:fltVal val="0"/>
                                          </p:val>
                                        </p:tav>
                                      </p:tavLst>
                                    </p:anim>
                                    <p:set>
                                      <p:cBhvr>
                                        <p:cTn id="10" dur="1" fill="hold">
                                          <p:stCondLst>
                                            <p:cond delay="499"/>
                                          </p:stCondLst>
                                        </p:cTn>
                                        <p:tgtEl>
                                          <p:spTgt spid="4"/>
                                        </p:tgtEl>
                                        <p:attrNameLst>
                                          <p:attrName>style.visibility</p:attrName>
                                        </p:attrNameLst>
                                      </p:cBhvr>
                                      <p:to>
                                        <p:strVal val="hidden"/>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par>
                          <p:cTn id="14" fill="hold">
                            <p:stCondLst>
                              <p:cond delay="500"/>
                            </p:stCondLst>
                            <p:childTnLst>
                              <p:par>
                                <p:cTn id="15" presetID="0" presetClass="path" presetSubtype="0" accel="50000" decel="50000" fill="hold" nodeType="afterEffect">
                                  <p:stCondLst>
                                    <p:cond delay="0"/>
                                  </p:stCondLst>
                                  <p:childTnLst>
                                    <p:animMotion origin="layout" path="M -6.66667E-6 0.00023 C 0.00815 -0.02128 0.01041 -0.04672 0.01406 -0.07054 C 0.0144 -0.11656 0.01458 -0.16281 0.01527 -0.20883 C 0.01544 -0.22109 0.01614 -0.23497 0.02031 -0.24584 C 0.01979 -0.26064 0.01857 -0.30111 0.01145 -0.31499 C 0.00954 -0.32285 0.0085 -0.33025 0.00503 -0.33719 C 0.00242 -0.34806 0.0019 -0.35939 -6.66667E-6 -0.37049 C -0.00087 -0.37535 -0.00278 -0.37951 -0.00383 -0.38414 C -0.00556 -0.40148 -0.01008 -0.41767 -0.01268 -0.43478 C -0.01407 -0.44426 -0.01372 -0.45097 -0.02015 -0.45652 C -0.02431 -0.46485 -0.02362 -0.47433 -0.03039 -0.48011 C -0.03334 -0.48636 -0.03733 -0.49098 -0.04046 -0.49699 C -0.04896 -0.51318 -0.05591 -0.53538 -0.0698 -0.54417 C -0.07362 -0.55227 -0.07813 -0.55828 -0.0823 -0.56614 C -0.08542 -0.57909 -0.09497 -0.58557 -0.10244 -0.5932 C -0.11355 -0.60453 -0.12292 -0.61193 -0.13542 -0.62026 C -0.13785 -0.63645 -0.14428 -0.63228 -0.15435 -0.63691 C -0.16928 -0.64362 -0.18664 -0.65102 -0.20244 -0.65217 C -0.21337 -0.65287 -0.22449 -0.65333 -0.23542 -0.65379 C -0.24671 -0.65541 -0.25695 -0.65772 -0.26824 -0.65888 C -0.31615 -0.6568 -0.36337 -0.64524 -0.41129 -0.64038 C -0.4191 -0.63876 -0.4264 -0.63529 -0.43421 -0.63367 C -0.4382 -0.63182 -0.44167 -0.62928 -0.44549 -0.62697 C -0.44896 -0.62488 -0.45574 -0.62026 -0.45574 -0.62026 C -0.4632 -0.60985 -0.45556 -0.6191 -0.4632 -0.61332 C -0.46581 -0.61124 -0.47084 -0.60661 -0.47084 -0.60661 C -0.47258 -0.59968 -0.47501 -0.59713 -0.47848 -0.59158 C -0.47952 -0.58996 -0.48021 -0.58834 -0.48091 -0.58649 C -0.48143 -0.58488 -0.4823 -0.58141 -0.4823 -0.58141 " pathEditMode="relative" ptsTypes="ffffffffffffffffffffffffffffA">
                                      <p:cBhvr>
                                        <p:cTn id="16" dur="2000" fill="hold"/>
                                        <p:tgtEl>
                                          <p:spTgt spid="3"/>
                                        </p:tgtEl>
                                        <p:attrNameLst>
                                          <p:attrName>ppt_x</p:attrName>
                                          <p:attrName>ppt_y</p:attrName>
                                        </p:attrNameLst>
                                      </p:cBhvr>
                                    </p:animMotion>
                                  </p:childTnLst>
                                </p:cTn>
                              </p:par>
                            </p:childTnLst>
                          </p:cTn>
                        </p:par>
                        <p:par>
                          <p:cTn id="17" fill="hold">
                            <p:stCondLst>
                              <p:cond delay="2500"/>
                            </p:stCondLst>
                            <p:childTnLst>
                              <p:par>
                                <p:cTn id="18" presetID="8" presetClass="emph" presetSubtype="0" fill="hold" nodeType="afterEffect">
                                  <p:stCondLst>
                                    <p:cond delay="0"/>
                                  </p:stCondLst>
                                  <p:childTnLst>
                                    <p:animRot by="5400000">
                                      <p:cBhvr>
                                        <p:cTn id="19" dur="500" fill="hold"/>
                                        <p:tgtEl>
                                          <p:spTgt spid="3"/>
                                        </p:tgtEl>
                                        <p:attrNameLst>
                                          <p:attrName>r</p:attrName>
                                        </p:attrNameLst>
                                      </p:cBhvr>
                                    </p:animRot>
                                  </p:childTnLst>
                                </p:cTn>
                              </p:par>
                            </p:childTnLst>
                          </p:cTn>
                        </p:par>
                        <p:par>
                          <p:cTn id="20" fill="hold">
                            <p:stCondLst>
                              <p:cond delay="3000"/>
                            </p:stCondLst>
                            <p:childTnLst>
                              <p:par>
                                <p:cTn id="21" presetID="0" presetClass="path" presetSubtype="0" accel="50000" decel="50000" fill="hold" nodeType="afterEffect">
                                  <p:stCondLst>
                                    <p:cond delay="1000"/>
                                  </p:stCondLst>
                                  <p:childTnLst>
                                    <p:animMotion origin="layout" path="M -0.48229 -0.58117 L -0.4875 -0.2234 " pathEditMode="relative" rAng="0" ptsTypes="AA">
                                      <p:cBhvr>
                                        <p:cTn id="22" dur="500" fill="hold"/>
                                        <p:tgtEl>
                                          <p:spTgt spid="3"/>
                                        </p:tgtEl>
                                        <p:attrNameLst>
                                          <p:attrName>ppt_x</p:attrName>
                                          <p:attrName>ppt_y</p:attrName>
                                        </p:attrNameLst>
                                      </p:cBhvr>
                                      <p:rCtr x="-300" y="17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What else you need to know about the buyers. (What was discovered in litigation.)</a:t>
            </a:r>
          </a:p>
        </p:txBody>
      </p:sp>
      <p:sp>
        <p:nvSpPr>
          <p:cNvPr id="3" name="Content Placeholder 2"/>
          <p:cNvSpPr>
            <a:spLocks noGrp="1"/>
          </p:cNvSpPr>
          <p:nvPr>
            <p:ph idx="1"/>
          </p:nvPr>
        </p:nvSpPr>
        <p:spPr/>
        <p:txBody>
          <a:bodyPr/>
          <a:lstStyle/>
          <a:p>
            <a:r>
              <a:rPr lang="en-US" b="1" dirty="0"/>
              <a:t>They had originally taken the transaction to Brand X title company.</a:t>
            </a:r>
          </a:p>
          <a:p>
            <a:r>
              <a:rPr lang="en-US" b="1" dirty="0"/>
              <a:t>Brand X was contacted by all the parties – spouse, son, grandson – and were informed of their claims, so….</a:t>
            </a:r>
          </a:p>
          <a:p>
            <a:r>
              <a:rPr lang="en-US" b="1" dirty="0"/>
              <a:t>The buyers moved title and escrow and did not inform the closing title company about any of the claims.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037230"/>
            <a:ext cx="2362200" cy="1077218"/>
          </a:xfrm>
          <a:prstGeom prst="rect">
            <a:avLst/>
          </a:prstGeom>
          <a:noFill/>
          <a:ln>
            <a:solidFill>
              <a:schemeClr val="tx1"/>
            </a:solidFill>
          </a:ln>
        </p:spPr>
        <p:txBody>
          <a:bodyPr wrap="square" rtlCol="0">
            <a:spAutoFit/>
          </a:bodyPr>
          <a:lstStyle/>
          <a:p>
            <a:r>
              <a:rPr lang="en-US" sz="3200" b="1" dirty="0"/>
              <a:t>John the grandfather</a:t>
            </a:r>
          </a:p>
        </p:txBody>
      </p:sp>
      <p:sp>
        <p:nvSpPr>
          <p:cNvPr id="5" name="TextBox 4"/>
          <p:cNvSpPr txBox="1"/>
          <p:nvPr/>
        </p:nvSpPr>
        <p:spPr>
          <a:xfrm>
            <a:off x="685800" y="2974636"/>
            <a:ext cx="2362200" cy="584775"/>
          </a:xfrm>
          <a:prstGeom prst="rect">
            <a:avLst/>
          </a:prstGeom>
          <a:noFill/>
          <a:ln>
            <a:solidFill>
              <a:schemeClr val="tx1"/>
            </a:solidFill>
          </a:ln>
        </p:spPr>
        <p:txBody>
          <a:bodyPr wrap="square" rtlCol="0">
            <a:spAutoFit/>
          </a:bodyPr>
          <a:lstStyle/>
          <a:p>
            <a:r>
              <a:rPr lang="en-US" sz="3200" b="1" dirty="0"/>
              <a:t>John the son</a:t>
            </a:r>
          </a:p>
        </p:txBody>
      </p:sp>
      <p:sp>
        <p:nvSpPr>
          <p:cNvPr id="6" name="TextBox 5"/>
          <p:cNvSpPr txBox="1"/>
          <p:nvPr/>
        </p:nvSpPr>
        <p:spPr>
          <a:xfrm>
            <a:off x="838200" y="4644676"/>
            <a:ext cx="2362200" cy="1077218"/>
          </a:xfrm>
          <a:prstGeom prst="rect">
            <a:avLst/>
          </a:prstGeom>
          <a:noFill/>
          <a:ln>
            <a:solidFill>
              <a:schemeClr val="tx1"/>
            </a:solidFill>
          </a:ln>
        </p:spPr>
        <p:txBody>
          <a:bodyPr wrap="square" rtlCol="0">
            <a:spAutoFit/>
          </a:bodyPr>
          <a:lstStyle/>
          <a:p>
            <a:r>
              <a:rPr lang="en-US" sz="3200" b="1" dirty="0"/>
              <a:t>John the grandson</a:t>
            </a:r>
          </a:p>
        </p:txBody>
      </p:sp>
      <p:sp>
        <p:nvSpPr>
          <p:cNvPr id="8" name="TextBox 7"/>
          <p:cNvSpPr txBox="1"/>
          <p:nvPr/>
        </p:nvSpPr>
        <p:spPr>
          <a:xfrm>
            <a:off x="5867400" y="1066800"/>
            <a:ext cx="2514600" cy="1077218"/>
          </a:xfrm>
          <a:prstGeom prst="rect">
            <a:avLst/>
          </a:prstGeom>
          <a:noFill/>
          <a:ln>
            <a:solidFill>
              <a:schemeClr val="tx1"/>
            </a:solidFill>
          </a:ln>
        </p:spPr>
        <p:txBody>
          <a:bodyPr wrap="square" rtlCol="0">
            <a:spAutoFit/>
          </a:bodyPr>
          <a:lstStyle/>
          <a:p>
            <a:r>
              <a:rPr lang="en-US" sz="3200" b="1" dirty="0"/>
              <a:t>Grandfather’s spouse</a:t>
            </a:r>
          </a:p>
        </p:txBody>
      </p:sp>
      <p:sp>
        <p:nvSpPr>
          <p:cNvPr id="9" name="TextBox 8"/>
          <p:cNvSpPr txBox="1"/>
          <p:nvPr/>
        </p:nvSpPr>
        <p:spPr>
          <a:xfrm>
            <a:off x="3505200" y="76200"/>
            <a:ext cx="2362200" cy="584775"/>
          </a:xfrm>
          <a:prstGeom prst="rect">
            <a:avLst/>
          </a:prstGeom>
          <a:noFill/>
        </p:spPr>
        <p:txBody>
          <a:bodyPr wrap="square" rtlCol="0">
            <a:spAutoFit/>
          </a:bodyPr>
          <a:lstStyle/>
          <a:p>
            <a:r>
              <a:rPr lang="en-US" sz="3200" b="1" dirty="0"/>
              <a:t>The Players</a:t>
            </a:r>
          </a:p>
        </p:txBody>
      </p:sp>
      <p:sp>
        <p:nvSpPr>
          <p:cNvPr id="11" name="TextBox 10"/>
          <p:cNvSpPr txBox="1"/>
          <p:nvPr/>
        </p:nvSpPr>
        <p:spPr>
          <a:xfrm>
            <a:off x="6172200" y="4800600"/>
            <a:ext cx="2362200" cy="584775"/>
          </a:xfrm>
          <a:prstGeom prst="rect">
            <a:avLst/>
          </a:prstGeom>
          <a:noFill/>
          <a:ln>
            <a:solidFill>
              <a:schemeClr val="tx1"/>
            </a:solidFill>
          </a:ln>
        </p:spPr>
        <p:txBody>
          <a:bodyPr wrap="square" rtlCol="0">
            <a:spAutoFit/>
          </a:bodyPr>
          <a:lstStyle/>
          <a:p>
            <a:r>
              <a:rPr lang="en-US" sz="3200" b="1" dirty="0"/>
              <a:t>The buyers</a:t>
            </a:r>
          </a:p>
        </p:txBody>
      </p:sp>
      <p:sp>
        <p:nvSpPr>
          <p:cNvPr id="12" name="TextBox 11"/>
          <p:cNvSpPr txBox="1"/>
          <p:nvPr/>
        </p:nvSpPr>
        <p:spPr>
          <a:xfrm>
            <a:off x="3962400" y="2874082"/>
            <a:ext cx="2362200" cy="1077218"/>
          </a:xfrm>
          <a:prstGeom prst="rect">
            <a:avLst/>
          </a:prstGeom>
          <a:noFill/>
        </p:spPr>
        <p:txBody>
          <a:bodyPr wrap="square" rtlCol="0">
            <a:spAutoFit/>
          </a:bodyPr>
          <a:lstStyle/>
          <a:p>
            <a:r>
              <a:rPr lang="en-US" sz="3200" b="1" dirty="0"/>
              <a:t>The Title Company</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9050" y="3674287"/>
            <a:ext cx="1714500" cy="1714500"/>
          </a:xfrm>
          <a:prstGeom prst="rect">
            <a:avLst/>
          </a:prstGeom>
        </p:spPr>
      </p:pic>
      <p:cxnSp>
        <p:nvCxnSpPr>
          <p:cNvPr id="15" name="Straight Arrow Connector 14"/>
          <p:cNvCxnSpPr/>
          <p:nvPr/>
        </p:nvCxnSpPr>
        <p:spPr>
          <a:xfrm flipV="1">
            <a:off x="1866900" y="2286000"/>
            <a:ext cx="0" cy="4572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00400" y="3267023"/>
            <a:ext cx="62865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638800" y="2286000"/>
            <a:ext cx="1066800" cy="6886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239000" y="2514600"/>
            <a:ext cx="0" cy="20169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867400" y="3810000"/>
            <a:ext cx="838200" cy="834676"/>
          </a:xfrm>
          <a:prstGeom prst="line">
            <a:avLst/>
          </a:prstGeom>
          <a:ln w="57150">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514725" y="5399023"/>
            <a:ext cx="2352675" cy="0"/>
          </a:xfrm>
          <a:prstGeom prst="straightConnector1">
            <a:avLst/>
          </a:prstGeom>
          <a:ln w="57150">
            <a:solidFill>
              <a:srgbClr val="4791ED"/>
            </a:solidFill>
            <a:tailEnd type="triangle"/>
          </a:ln>
        </p:spPr>
        <p:style>
          <a:lnRef idx="1">
            <a:schemeClr val="accent1"/>
          </a:lnRef>
          <a:fillRef idx="0">
            <a:schemeClr val="accent1"/>
          </a:fillRef>
          <a:effectRef idx="0">
            <a:schemeClr val="accent1"/>
          </a:effectRef>
          <a:fontRef idx="minor">
            <a:schemeClr val="tx1"/>
          </a:fontRef>
        </p:style>
      </p:cxnSp>
      <p:sp>
        <p:nvSpPr>
          <p:cNvPr id="2" name="Multiply 1"/>
          <p:cNvSpPr/>
          <p:nvPr/>
        </p:nvSpPr>
        <p:spPr>
          <a:xfrm>
            <a:off x="5867400" y="3737197"/>
            <a:ext cx="9144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9218" y="625417"/>
            <a:ext cx="1574782" cy="1518601"/>
          </a:xfrm>
          <a:prstGeom prst="rect">
            <a:avLst/>
          </a:prstGeom>
        </p:spPr>
      </p:pic>
      <p:cxnSp>
        <p:nvCxnSpPr>
          <p:cNvPr id="10" name="Straight Arrow Connector 9"/>
          <p:cNvCxnSpPr/>
          <p:nvPr/>
        </p:nvCxnSpPr>
        <p:spPr>
          <a:xfrm flipV="1">
            <a:off x="3200400" y="2286000"/>
            <a:ext cx="558818" cy="5880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476875" y="1605409"/>
            <a:ext cx="32385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335294"/>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0.01875 3.7037E-7 L -0.01458 -0.45556 " pathEditMode="relative" rAng="0" ptsTypes="AA">
                                      <p:cBhvr>
                                        <p:cTn id="13" dur="2000" fill="hold"/>
                                        <p:tgtEl>
                                          <p:spTgt spid="13"/>
                                        </p:tgtEl>
                                        <p:attrNameLst>
                                          <p:attrName>ppt_x</p:attrName>
                                          <p:attrName>ppt_y</p:attrName>
                                        </p:attrNameLst>
                                      </p:cBhvr>
                                      <p:rCtr x="208" y="-22778"/>
                                    </p:animMotion>
                                  </p:childTnLst>
                                  <p:subTnLst>
                                    <p:set>
                                      <p:cBhvr override="childStyle">
                                        <p:cTn dur="1" fill="hold" display="0" masterRel="sameClick" afterEffect="1">
                                          <p:stCondLst>
                                            <p:cond evt="end" delay="0">
                                              <p:tn val="12"/>
                                            </p:cond>
                                          </p:stCondLst>
                                        </p:cTn>
                                        <p:tgtEl>
                                          <p:spTgt spid="13"/>
                                        </p:tgtEl>
                                        <p:attrNameLst>
                                          <p:attrName>style.visibility</p:attrName>
                                        </p:attrNameLst>
                                      </p:cBhvr>
                                      <p:to>
                                        <p:strVal val="hidden"/>
                                      </p:to>
                                    </p:set>
                                  </p:sub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par>
                                <p:cTn id="28" presetID="22" presetClass="entr" presetSubtype="4"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par>
                                <p:cTn id="31" presetID="22" presetClass="entr" presetSubtype="2"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right)">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Result</a:t>
            </a:r>
          </a:p>
        </p:txBody>
      </p:sp>
      <p:sp>
        <p:nvSpPr>
          <p:cNvPr id="3" name="Content Placeholder 2"/>
          <p:cNvSpPr>
            <a:spLocks noGrp="1"/>
          </p:cNvSpPr>
          <p:nvPr>
            <p:ph idx="1"/>
          </p:nvPr>
        </p:nvSpPr>
        <p:spPr/>
        <p:txBody>
          <a:bodyPr>
            <a:normAutofit/>
          </a:bodyPr>
          <a:lstStyle/>
          <a:p>
            <a:r>
              <a:rPr lang="en-US" b="1" dirty="0"/>
              <a:t>The title company was dismissed from the lawsuit and the claim against the policy was denied.</a:t>
            </a:r>
          </a:p>
          <a:p>
            <a:r>
              <a:rPr lang="en-US" b="1" dirty="0"/>
              <a:t>We do not know the final outcome of all the claims but we understand that John the grandfather died before the litigation was complete and he never got to enjoy his money.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r>
              <a:rPr lang="en-US" sz="3600" b="1" dirty="0"/>
              <a:t>Sometimes it is just the people we are dealing with.</a:t>
            </a:r>
          </a:p>
        </p:txBody>
      </p:sp>
    </p:spTree>
  </p:cSld>
  <p:clrMapOvr>
    <a:masterClrMapping/>
  </p:clrMapOvr>
  <p:transition>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C:\Users\jlancaster\AppData\Local\Microsoft\Windows\Temporary Internet Files\Content.IE5\RWXU41AR\MP900430611[1].jpg"/>
          <p:cNvPicPr>
            <a:picLocks noChangeAspect="1" noChangeArrowheads="1"/>
          </p:cNvPicPr>
          <p:nvPr/>
        </p:nvPicPr>
        <p:blipFill>
          <a:blip r:embed="rId3" cstate="print"/>
          <a:srcRect/>
          <a:stretch>
            <a:fillRect/>
          </a:stretch>
        </p:blipFill>
        <p:spPr bwMode="auto">
          <a:xfrm>
            <a:off x="-990600" y="0"/>
            <a:ext cx="10134600" cy="6858000"/>
          </a:xfrm>
          <a:prstGeom prst="rect">
            <a:avLst/>
          </a:prstGeom>
          <a:noFill/>
        </p:spPr>
      </p:pic>
      <p:sp>
        <p:nvSpPr>
          <p:cNvPr id="5" name="TextBox 4"/>
          <p:cNvSpPr txBox="1"/>
          <p:nvPr/>
        </p:nvSpPr>
        <p:spPr>
          <a:xfrm>
            <a:off x="1905000" y="1981200"/>
            <a:ext cx="5257800" cy="1938992"/>
          </a:xfrm>
          <a:prstGeom prst="rect">
            <a:avLst/>
          </a:prstGeom>
          <a:noFill/>
        </p:spPr>
        <p:txBody>
          <a:bodyPr wrap="square" rtlCol="0">
            <a:spAutoFit/>
          </a:bodyPr>
          <a:lstStyle/>
          <a:p>
            <a:r>
              <a:rPr lang="en-US" sz="4000" b="1" dirty="0">
                <a:solidFill>
                  <a:srgbClr val="FFFF00"/>
                </a:solidFill>
              </a:rPr>
              <a:t>Your insured purposely spins his tires to throw gravel at my house.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BB5F3-D76D-4B94-B907-F0F478E09C2B}"/>
              </a:ext>
            </a:extLst>
          </p:cNvPr>
          <p:cNvSpPr>
            <a:spLocks noGrp="1"/>
          </p:cNvSpPr>
          <p:nvPr>
            <p:ph type="title"/>
          </p:nvPr>
        </p:nvSpPr>
        <p:spPr/>
        <p:txBody>
          <a:bodyPr/>
          <a:lstStyle/>
          <a:p>
            <a:pPr algn="ctr"/>
            <a:r>
              <a:rPr lang="en-US" b="1" dirty="0"/>
              <a:t>Claims Basics</a:t>
            </a:r>
          </a:p>
        </p:txBody>
      </p:sp>
      <p:sp>
        <p:nvSpPr>
          <p:cNvPr id="3" name="Content Placeholder 2">
            <a:extLst>
              <a:ext uri="{FF2B5EF4-FFF2-40B4-BE49-F238E27FC236}">
                <a16:creationId xmlns:a16="http://schemas.microsoft.com/office/drawing/2014/main" id="{742976E1-6774-4F5C-944A-529EAD942DF5}"/>
              </a:ext>
            </a:extLst>
          </p:cNvPr>
          <p:cNvSpPr>
            <a:spLocks noGrp="1"/>
          </p:cNvSpPr>
          <p:nvPr>
            <p:ph idx="1"/>
          </p:nvPr>
        </p:nvSpPr>
        <p:spPr/>
        <p:txBody>
          <a:bodyPr>
            <a:normAutofit fontScale="70000" lnSpcReduction="20000"/>
          </a:bodyPr>
          <a:lstStyle/>
          <a:p>
            <a:r>
              <a:rPr lang="en-US" dirty="0"/>
              <a:t>An Insured has a Claim against their Policy if:</a:t>
            </a:r>
          </a:p>
          <a:p>
            <a:pPr lvl="1"/>
            <a:r>
              <a:rPr lang="en-US" dirty="0"/>
              <a:t>A title defect or lien that implicates one of the Policy’s Insuring Provisions,</a:t>
            </a:r>
          </a:p>
          <a:p>
            <a:pPr lvl="1"/>
            <a:r>
              <a:rPr lang="en-US" dirty="0"/>
              <a:t>Prior in time to the Effective Date of the Policy, and</a:t>
            </a:r>
          </a:p>
          <a:p>
            <a:pPr lvl="1"/>
            <a:r>
              <a:rPr lang="en-US" dirty="0"/>
              <a:t>There is no Exception or Exclusion for this defect or lien in the Policy</a:t>
            </a:r>
          </a:p>
          <a:p>
            <a:pPr lvl="1"/>
            <a:endParaRPr lang="en-US" dirty="0"/>
          </a:p>
          <a:p>
            <a:pPr lvl="1"/>
            <a:r>
              <a:rPr lang="en-US" dirty="0"/>
              <a:t>Claim Losses are those amounts expended by the Company to make the Insured whole.</a:t>
            </a:r>
          </a:p>
          <a:p>
            <a:pPr lvl="1"/>
            <a:r>
              <a:rPr lang="en-US" dirty="0"/>
              <a:t>Claim EXPENSES are those additional costs incurred in administration of the Claim, and those are just as much a LOSS to the Company.</a:t>
            </a:r>
          </a:p>
          <a:p>
            <a:pPr lvl="1"/>
            <a:r>
              <a:rPr lang="en-US" u="sng" dirty="0"/>
              <a:t>Dave’s Rule of Thumb </a:t>
            </a:r>
            <a:r>
              <a:rPr lang="en-US" dirty="0"/>
              <a:t>– If there is any title question that might need to be resolved in court, even if the law is strongly on our side, that is too large a risk (will the party potentially claiming against our Insured survive a Motion to Dismiss?). </a:t>
            </a:r>
          </a:p>
        </p:txBody>
      </p:sp>
    </p:spTree>
    <p:extLst>
      <p:ext uri="{BB962C8B-B14F-4D97-AF65-F5344CB8AC3E}">
        <p14:creationId xmlns:p14="http://schemas.microsoft.com/office/powerpoint/2010/main" val="19636053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740E-65D5-4537-83B9-B7235F2ADCA9}"/>
              </a:ext>
            </a:extLst>
          </p:cNvPr>
          <p:cNvSpPr>
            <a:spLocks noGrp="1"/>
          </p:cNvSpPr>
          <p:nvPr>
            <p:ph type="title"/>
          </p:nvPr>
        </p:nvSpPr>
        <p:spPr/>
        <p:txBody>
          <a:bodyPr>
            <a:normAutofit fontScale="90000"/>
          </a:bodyPr>
          <a:lstStyle/>
          <a:p>
            <a:r>
              <a:rPr lang="en-US" dirty="0"/>
              <a:t>What new Frauds are we seeing in California?</a:t>
            </a:r>
          </a:p>
        </p:txBody>
      </p:sp>
      <p:sp>
        <p:nvSpPr>
          <p:cNvPr id="3" name="Content Placeholder 2">
            <a:extLst>
              <a:ext uri="{FF2B5EF4-FFF2-40B4-BE49-F238E27FC236}">
                <a16:creationId xmlns:a16="http://schemas.microsoft.com/office/drawing/2014/main" id="{D43946B4-87CA-4DD0-98F4-215A59EA5BB5}"/>
              </a:ext>
            </a:extLst>
          </p:cNvPr>
          <p:cNvSpPr>
            <a:spLocks noGrp="1"/>
          </p:cNvSpPr>
          <p:nvPr>
            <p:ph idx="1"/>
          </p:nvPr>
        </p:nvSpPr>
        <p:spPr/>
        <p:txBody>
          <a:bodyPr>
            <a:normAutofit fontScale="92500" lnSpcReduction="20000"/>
          </a:bodyPr>
          <a:lstStyle/>
          <a:p>
            <a:r>
              <a:rPr lang="en-US" dirty="0"/>
              <a:t>Equity Skimming Scheme</a:t>
            </a:r>
          </a:p>
          <a:p>
            <a:pPr lvl="1"/>
            <a:r>
              <a:rPr lang="en-US" dirty="0"/>
              <a:t>Fraudster group finds homeowner mark, often elderly or immigrant</a:t>
            </a:r>
          </a:p>
          <a:p>
            <a:pPr lvl="1"/>
            <a:r>
              <a:rPr lang="en-US" dirty="0"/>
              <a:t>Homeowner grants title to Fraudster who allows homeowner to live in house for little or no rent</a:t>
            </a:r>
          </a:p>
          <a:p>
            <a:pPr lvl="1"/>
            <a:r>
              <a:rPr lang="en-US" dirty="0"/>
              <a:t>Fraudster places “private equity” DOT on property in amount of remaining equity, in the name of an LLC that Fraudster controls.</a:t>
            </a:r>
          </a:p>
          <a:p>
            <a:pPr lvl="1"/>
            <a:r>
              <a:rPr lang="en-US" dirty="0"/>
              <a:t>Fraudster gets a legitimate refinance loan for the payoff of both existing DOTs.</a:t>
            </a:r>
          </a:p>
          <a:p>
            <a:pPr lvl="1"/>
            <a:r>
              <a:rPr lang="en-US" dirty="0"/>
              <a:t>Fraudster takes payoff of private equity DOT and disappears.</a:t>
            </a:r>
          </a:p>
        </p:txBody>
      </p:sp>
    </p:spTree>
    <p:extLst>
      <p:ext uri="{BB962C8B-B14F-4D97-AF65-F5344CB8AC3E}">
        <p14:creationId xmlns:p14="http://schemas.microsoft.com/office/powerpoint/2010/main" val="20597458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740E-65D5-4537-83B9-B7235F2ADCA9}"/>
              </a:ext>
            </a:extLst>
          </p:cNvPr>
          <p:cNvSpPr>
            <a:spLocks noGrp="1"/>
          </p:cNvSpPr>
          <p:nvPr>
            <p:ph type="title"/>
          </p:nvPr>
        </p:nvSpPr>
        <p:spPr/>
        <p:txBody>
          <a:bodyPr>
            <a:normAutofit fontScale="90000"/>
          </a:bodyPr>
          <a:lstStyle/>
          <a:p>
            <a:r>
              <a:rPr lang="en-US" dirty="0"/>
              <a:t>What new Frauds are we seeing in California?</a:t>
            </a:r>
          </a:p>
        </p:txBody>
      </p:sp>
      <p:sp>
        <p:nvSpPr>
          <p:cNvPr id="3" name="Content Placeholder 2">
            <a:extLst>
              <a:ext uri="{FF2B5EF4-FFF2-40B4-BE49-F238E27FC236}">
                <a16:creationId xmlns:a16="http://schemas.microsoft.com/office/drawing/2014/main" id="{D43946B4-87CA-4DD0-98F4-215A59EA5BB5}"/>
              </a:ext>
            </a:extLst>
          </p:cNvPr>
          <p:cNvSpPr>
            <a:spLocks noGrp="1"/>
          </p:cNvSpPr>
          <p:nvPr>
            <p:ph idx="1"/>
          </p:nvPr>
        </p:nvSpPr>
        <p:spPr/>
        <p:txBody>
          <a:bodyPr/>
          <a:lstStyle/>
          <a:p>
            <a:r>
              <a:rPr lang="en-US" dirty="0"/>
              <a:t>ID Theft</a:t>
            </a:r>
          </a:p>
          <a:p>
            <a:pPr lvl="1"/>
            <a:r>
              <a:rPr lang="en-US" dirty="0"/>
              <a:t>Fraudster identifies a property that is behind on taxes, usually undeveloped land</a:t>
            </a:r>
          </a:p>
          <a:p>
            <a:pPr lvl="1"/>
            <a:r>
              <a:rPr lang="en-US" dirty="0"/>
              <a:t>Wait for actual owner of the land to go out of town</a:t>
            </a:r>
          </a:p>
          <a:p>
            <a:pPr lvl="1"/>
            <a:r>
              <a:rPr lang="en-US" dirty="0"/>
              <a:t>Fraudster impersonates owner and sells land for “major discount”</a:t>
            </a:r>
          </a:p>
          <a:p>
            <a:pPr lvl="1"/>
            <a:r>
              <a:rPr lang="en-US" dirty="0"/>
              <a:t>Actual owner returns to his land to find someone is </a:t>
            </a:r>
            <a:r>
              <a:rPr lang="en-US"/>
              <a:t>building a house </a:t>
            </a:r>
            <a:r>
              <a:rPr lang="en-US" dirty="0"/>
              <a:t>there</a:t>
            </a:r>
          </a:p>
        </p:txBody>
      </p:sp>
    </p:spTree>
    <p:extLst>
      <p:ext uri="{BB962C8B-B14F-4D97-AF65-F5344CB8AC3E}">
        <p14:creationId xmlns:p14="http://schemas.microsoft.com/office/powerpoint/2010/main" val="17516027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990601"/>
            <a:ext cx="7772400" cy="1219199"/>
          </a:xfrm>
        </p:spPr>
        <p:txBody>
          <a:bodyPr/>
          <a:lstStyle/>
          <a:p>
            <a:r>
              <a:rPr lang="en-US" dirty="0"/>
              <a:t>Claim No. 4</a:t>
            </a:r>
          </a:p>
        </p:txBody>
      </p:sp>
      <p:sp>
        <p:nvSpPr>
          <p:cNvPr id="4" name="Subtitle 3"/>
          <p:cNvSpPr>
            <a:spLocks noGrp="1"/>
          </p:cNvSpPr>
          <p:nvPr>
            <p:ph type="subTitle" idx="1"/>
          </p:nvPr>
        </p:nvSpPr>
        <p:spPr/>
        <p:txBody>
          <a:bodyPr>
            <a:normAutofit lnSpcReduction="10000"/>
          </a:bodyPr>
          <a:lstStyle/>
          <a:p>
            <a:r>
              <a:rPr lang="en-US" dirty="0"/>
              <a:t>The case of the</a:t>
            </a:r>
          </a:p>
          <a:p>
            <a:r>
              <a:rPr lang="en-US" dirty="0"/>
              <a:t> </a:t>
            </a:r>
            <a:r>
              <a:rPr lang="en-US" sz="6600" dirty="0">
                <a:solidFill>
                  <a:schemeClr val="accent4">
                    <a:lumMod val="75000"/>
                  </a:schemeClr>
                </a:solidFill>
              </a:rPr>
              <a:t>Greedy Granny</a:t>
            </a:r>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4876800"/>
            <a:ext cx="8051356" cy="400110"/>
          </a:xfrm>
          <a:prstGeom prst="rect">
            <a:avLst/>
          </a:prstGeom>
          <a:noFill/>
        </p:spPr>
        <p:txBody>
          <a:bodyPr wrap="square" rtlCol="0">
            <a:spAutoFit/>
          </a:bodyPr>
          <a:lstStyle/>
          <a:p>
            <a:r>
              <a:rPr lang="en-US" sz="2000" dirty="0"/>
              <a:t>David and Edith Ellison were successful commercial Realtors in Arizona</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5410200"/>
            <a:ext cx="5552787" cy="646331"/>
          </a:xfrm>
          <a:prstGeom prst="rect">
            <a:avLst/>
          </a:prstGeom>
          <a:noFill/>
        </p:spPr>
        <p:txBody>
          <a:bodyPr wrap="square" rtlCol="0">
            <a:spAutoFit/>
          </a:bodyPr>
          <a:lstStyle/>
          <a:p>
            <a:r>
              <a:rPr lang="en-US" dirty="0"/>
              <a:t>In 1998, the Ellisons bought a beach front home where they could spend their summers in a little cooler climate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wallin\Documents\Pics for PP\The real house.jpg"/>
          <p:cNvPicPr>
            <a:picLocks noChangeAspect="1" noChangeArrowheads="1"/>
          </p:cNvPicPr>
          <p:nvPr/>
        </p:nvPicPr>
        <p:blipFill>
          <a:blip r:embed="rId3" cstate="print"/>
          <a:srcRect/>
          <a:stretch>
            <a:fillRect/>
          </a:stretch>
        </p:blipFill>
        <p:spPr bwMode="auto">
          <a:xfrm>
            <a:off x="1524000" y="838200"/>
            <a:ext cx="6096000" cy="4053840"/>
          </a:xfrm>
          <a:prstGeom prst="rect">
            <a:avLst/>
          </a:prstGeom>
          <a:noFill/>
        </p:spPr>
      </p:pic>
      <p:sp>
        <p:nvSpPr>
          <p:cNvPr id="3" name="TextBox 2"/>
          <p:cNvSpPr txBox="1"/>
          <p:nvPr/>
        </p:nvSpPr>
        <p:spPr>
          <a:xfrm>
            <a:off x="1056882" y="5562600"/>
            <a:ext cx="6605398" cy="369332"/>
          </a:xfrm>
          <a:prstGeom prst="rect">
            <a:avLst/>
          </a:prstGeom>
          <a:noFill/>
        </p:spPr>
        <p:txBody>
          <a:bodyPr wrap="none" rtlCol="0">
            <a:spAutoFit/>
          </a:bodyPr>
          <a:lstStyle/>
          <a:p>
            <a:pPr algn="ctr"/>
            <a:r>
              <a:rPr lang="en-US" dirty="0"/>
              <a:t>In 2005, the Ellisons borrowed $1,000,000 from a local Oregon bank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Ellison Tombstone"/>
          <p:cNvPicPr>
            <a:picLocks noChangeAspect="1" noChangeArrowheads="1"/>
          </p:cNvPicPr>
          <p:nvPr/>
        </p:nvPicPr>
        <p:blipFill>
          <a:blip r:embed="rId3" cstate="print"/>
          <a:srcRect/>
          <a:stretch>
            <a:fillRect/>
          </a:stretch>
        </p:blipFill>
        <p:spPr bwMode="auto">
          <a:xfrm>
            <a:off x="1676400" y="685800"/>
            <a:ext cx="5791200" cy="3886200"/>
          </a:xfrm>
          <a:prstGeom prst="rect">
            <a:avLst/>
          </a:prstGeom>
          <a:noFill/>
        </p:spPr>
      </p:pic>
      <p:sp>
        <p:nvSpPr>
          <p:cNvPr id="3" name="TextBox 2"/>
          <p:cNvSpPr txBox="1"/>
          <p:nvPr/>
        </p:nvSpPr>
        <p:spPr>
          <a:xfrm>
            <a:off x="3217706" y="5334000"/>
            <a:ext cx="2588530" cy="369332"/>
          </a:xfrm>
          <a:prstGeom prst="rect">
            <a:avLst/>
          </a:prstGeom>
          <a:noFill/>
        </p:spPr>
        <p:txBody>
          <a:bodyPr wrap="none" rtlCol="0">
            <a:spAutoFit/>
          </a:bodyPr>
          <a:lstStyle/>
          <a:p>
            <a:pPr algn="ctr"/>
            <a:r>
              <a:rPr lang="en-US" dirty="0"/>
              <a:t>In 2009 David Ellison died</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3733801"/>
            <a:ext cx="5867400" cy="2031325"/>
          </a:xfrm>
          <a:prstGeom prst="rect">
            <a:avLst/>
          </a:prstGeom>
          <a:noFill/>
        </p:spPr>
        <p:txBody>
          <a:bodyPr wrap="square" rtlCol="0">
            <a:spAutoFit/>
          </a:bodyPr>
          <a:lstStyle/>
          <a:p>
            <a:pPr algn="ctr"/>
            <a:endParaRPr lang="en-US" dirty="0"/>
          </a:p>
          <a:p>
            <a:pPr algn="ctr"/>
            <a:endParaRPr lang="en-US" dirty="0"/>
          </a:p>
          <a:p>
            <a:pPr algn="ctr"/>
            <a:endParaRPr lang="en-US" dirty="0"/>
          </a:p>
          <a:p>
            <a:pPr algn="ctr"/>
            <a:endParaRPr lang="en-US" dirty="0"/>
          </a:p>
          <a:p>
            <a:pPr algn="ctr"/>
            <a:r>
              <a:rPr lang="en-US" dirty="0"/>
              <a:t>In 2010, Edith conveyed the property to Under the Sea LLC, an Arizona limited Liability company</a:t>
            </a:r>
          </a:p>
          <a:p>
            <a:pPr algn="ctr"/>
            <a:endParaRPr lang="en-US" dirty="0"/>
          </a:p>
        </p:txBody>
      </p:sp>
      <p:pic>
        <p:nvPicPr>
          <p:cNvPr id="15364" name="Picture 4" descr="Image result for Deed to LLC"/>
          <p:cNvPicPr>
            <a:picLocks noChangeAspect="1" noChangeArrowheads="1"/>
          </p:cNvPicPr>
          <p:nvPr/>
        </p:nvPicPr>
        <p:blipFill>
          <a:blip r:embed="rId3" cstate="print"/>
          <a:srcRect/>
          <a:stretch>
            <a:fillRect/>
          </a:stretch>
        </p:blipFill>
        <p:spPr bwMode="auto">
          <a:xfrm>
            <a:off x="685800" y="1447800"/>
            <a:ext cx="7620000" cy="1905000"/>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5257800"/>
            <a:ext cx="5890344" cy="646331"/>
          </a:xfrm>
          <a:prstGeom prst="rect">
            <a:avLst/>
          </a:prstGeom>
          <a:noFill/>
        </p:spPr>
        <p:txBody>
          <a:bodyPr wrap="square" rtlCol="0">
            <a:spAutoFit/>
          </a:bodyPr>
          <a:lstStyle/>
          <a:p>
            <a:pPr algn="ctr"/>
            <a:r>
              <a:rPr lang="en-US" dirty="0"/>
              <a:t>In July of 2012, the bank commenced a judicial foreclosure proceeding</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deed in lieu of foreclosure"/>
          <p:cNvPicPr>
            <a:picLocks noChangeAspect="1" noChangeArrowheads="1"/>
          </p:cNvPicPr>
          <p:nvPr/>
        </p:nvPicPr>
        <p:blipFill>
          <a:blip r:embed="rId3" cstate="print"/>
          <a:srcRect/>
          <a:stretch>
            <a:fillRect/>
          </a:stretch>
        </p:blipFill>
        <p:spPr bwMode="auto">
          <a:xfrm>
            <a:off x="1981200" y="533400"/>
            <a:ext cx="4248150" cy="3638551"/>
          </a:xfrm>
          <a:prstGeom prst="rect">
            <a:avLst/>
          </a:prstGeom>
          <a:noFill/>
        </p:spPr>
      </p:pic>
      <p:sp>
        <p:nvSpPr>
          <p:cNvPr id="3" name="TextBox 2"/>
          <p:cNvSpPr txBox="1"/>
          <p:nvPr/>
        </p:nvSpPr>
        <p:spPr>
          <a:xfrm>
            <a:off x="2209800" y="4953000"/>
            <a:ext cx="7620000" cy="369332"/>
          </a:xfrm>
          <a:prstGeom prst="rect">
            <a:avLst/>
          </a:prstGeom>
          <a:noFill/>
        </p:spPr>
        <p:txBody>
          <a:bodyPr wrap="square" rtlCol="0">
            <a:spAutoFit/>
          </a:bodyPr>
          <a:lstStyle/>
          <a:p>
            <a:r>
              <a:rPr lang="en-US" dirty="0"/>
              <a:t>Under the Sea LLC and Edith gives a Deed in Lieu to the bank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Claim v. Liability</a:t>
            </a:r>
          </a:p>
        </p:txBody>
      </p:sp>
      <p:sp>
        <p:nvSpPr>
          <p:cNvPr id="3" name="Content Placeholder 2"/>
          <p:cNvSpPr>
            <a:spLocks noGrp="1"/>
          </p:cNvSpPr>
          <p:nvPr>
            <p:ph idx="1"/>
          </p:nvPr>
        </p:nvSpPr>
        <p:spPr>
          <a:xfrm>
            <a:off x="457200" y="1371600"/>
            <a:ext cx="8229600" cy="4525963"/>
          </a:xfrm>
        </p:spPr>
        <p:txBody>
          <a:bodyPr>
            <a:normAutofit/>
          </a:bodyPr>
          <a:lstStyle/>
          <a:p>
            <a:pPr>
              <a:buNone/>
            </a:pPr>
            <a:r>
              <a:rPr lang="en-US" sz="4000" b="1" dirty="0"/>
              <a:t>“My client fell off the stairs of her new house because the banister was too low.  You insured her new house.”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Bwallin\Documents\Pics for PP\Happy Couple.jpg"/>
          <p:cNvPicPr>
            <a:picLocks noChangeAspect="1" noChangeArrowheads="1"/>
          </p:cNvPicPr>
          <p:nvPr/>
        </p:nvPicPr>
        <p:blipFill>
          <a:blip r:embed="rId3" cstate="print"/>
          <a:srcRect/>
          <a:stretch>
            <a:fillRect/>
          </a:stretch>
        </p:blipFill>
        <p:spPr bwMode="auto">
          <a:xfrm>
            <a:off x="1066800" y="685800"/>
            <a:ext cx="3083442" cy="2438400"/>
          </a:xfrm>
          <a:prstGeom prst="rect">
            <a:avLst/>
          </a:prstGeom>
          <a:noFill/>
        </p:spPr>
      </p:pic>
      <p:sp>
        <p:nvSpPr>
          <p:cNvPr id="4" name="TextBox 3"/>
          <p:cNvSpPr txBox="1"/>
          <p:nvPr/>
        </p:nvSpPr>
        <p:spPr>
          <a:xfrm>
            <a:off x="1676400" y="5181600"/>
            <a:ext cx="6270731" cy="646331"/>
          </a:xfrm>
          <a:prstGeom prst="rect">
            <a:avLst/>
          </a:prstGeom>
          <a:noFill/>
        </p:spPr>
        <p:txBody>
          <a:bodyPr wrap="square" rtlCol="0">
            <a:spAutoFit/>
          </a:bodyPr>
          <a:lstStyle/>
          <a:p>
            <a:pPr algn="ctr"/>
            <a:r>
              <a:rPr lang="en-US" dirty="0"/>
              <a:t>Eighteen months later, the bank sold the property to the Cooks for $550,000 cash</a:t>
            </a:r>
          </a:p>
        </p:txBody>
      </p:sp>
      <p:pic>
        <p:nvPicPr>
          <p:cNvPr id="12292" name="Picture 4" descr="Image result for Summer home in Yachats, Oregon"/>
          <p:cNvPicPr>
            <a:picLocks noChangeAspect="1" noChangeArrowheads="1"/>
          </p:cNvPicPr>
          <p:nvPr/>
        </p:nvPicPr>
        <p:blipFill>
          <a:blip r:embed="rId4" cstate="print"/>
          <a:srcRect/>
          <a:stretch>
            <a:fillRect/>
          </a:stretch>
        </p:blipFill>
        <p:spPr bwMode="auto">
          <a:xfrm>
            <a:off x="4800600" y="2133600"/>
            <a:ext cx="3429000" cy="2438400"/>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there any concerns??</a:t>
            </a:r>
          </a:p>
        </p:txBody>
      </p:sp>
      <p:sp>
        <p:nvSpPr>
          <p:cNvPr id="3" name="Content Placeholder 2"/>
          <p:cNvSpPr>
            <a:spLocks noGrp="1"/>
          </p:cNvSpPr>
          <p:nvPr>
            <p:ph idx="1"/>
          </p:nvPr>
        </p:nvSpPr>
        <p:spPr/>
        <p:txBody>
          <a:bodyPr/>
          <a:lstStyle/>
          <a:p>
            <a:r>
              <a:rPr lang="en-US" dirty="0"/>
              <a:t>The bank started a foreclosure, but the owners gave a deed in lieu</a:t>
            </a:r>
          </a:p>
          <a:p>
            <a:r>
              <a:rPr lang="en-US" dirty="0"/>
              <a:t>The owners were an LLC, but member was original owner.</a:t>
            </a:r>
          </a:p>
          <a:p>
            <a:r>
              <a:rPr lang="en-US" dirty="0"/>
              <a:t>Prior owner that gave the DIL was a “sophisticated” borrower</a:t>
            </a:r>
          </a:p>
          <a:p>
            <a:r>
              <a:rPr lang="en-US" dirty="0"/>
              <a:t>The new out of state owners paid cash for the property and got a heck of deal!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990600"/>
          </a:xfrm>
        </p:spPr>
        <p:txBody>
          <a:bodyPr>
            <a:normAutofit fontScale="90000"/>
          </a:bodyPr>
          <a:lstStyle/>
          <a:p>
            <a:br>
              <a:rPr lang="en-US" sz="3600" dirty="0"/>
            </a:br>
            <a:r>
              <a:rPr lang="en-US" sz="3600" dirty="0"/>
              <a:t>An order comes in from a new lender for a reverse mortgage for $550,000</a:t>
            </a:r>
            <a:br>
              <a:rPr lang="en-US" dirty="0"/>
            </a:br>
            <a:endParaRPr lang="en-US" dirty="0"/>
          </a:p>
        </p:txBody>
      </p:sp>
      <p:sp>
        <p:nvSpPr>
          <p:cNvPr id="3" name="Content Placeholder 2"/>
          <p:cNvSpPr>
            <a:spLocks noGrp="1"/>
          </p:cNvSpPr>
          <p:nvPr>
            <p:ph idx="1"/>
          </p:nvPr>
        </p:nvSpPr>
        <p:spPr>
          <a:xfrm>
            <a:off x="1371600" y="4038600"/>
            <a:ext cx="7315200" cy="2667000"/>
          </a:xfrm>
        </p:spPr>
        <p:txBody>
          <a:bodyPr>
            <a:normAutofit/>
          </a:bodyPr>
          <a:lstStyle/>
          <a:p>
            <a:r>
              <a:rPr lang="en-US" dirty="0"/>
              <a:t>But the borrower is the original owner!?</a:t>
            </a:r>
          </a:p>
          <a:p>
            <a:r>
              <a:rPr lang="en-US" dirty="0"/>
              <a:t>Five days after the order is opened, a deed records from the nice couple that bought the property from the bank to the original owner….</a:t>
            </a:r>
          </a:p>
          <a:p>
            <a:endParaRPr lang="en-US" dirty="0"/>
          </a:p>
        </p:txBody>
      </p:sp>
      <p:pic>
        <p:nvPicPr>
          <p:cNvPr id="200707" name="Picture 3" descr="C:\Users\Bwallin\Documents\Pics for PP\Bank loans.jpg"/>
          <p:cNvPicPr>
            <a:picLocks noChangeAspect="1" noChangeArrowheads="1"/>
          </p:cNvPicPr>
          <p:nvPr/>
        </p:nvPicPr>
        <p:blipFill>
          <a:blip r:embed="rId3" cstate="print"/>
          <a:srcRect/>
          <a:stretch>
            <a:fillRect/>
          </a:stretch>
        </p:blipFill>
        <p:spPr bwMode="auto">
          <a:xfrm>
            <a:off x="2057400" y="1447800"/>
            <a:ext cx="5105400"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447800" y="228600"/>
            <a:ext cx="7239000" cy="46038"/>
          </a:xfrm>
        </p:spPr>
        <p:txBody>
          <a:bodyPr>
            <a:normAutofit fontScale="90000"/>
          </a:bodyPr>
          <a:lstStyle/>
          <a:p>
            <a:endParaRPr lang="en-US" dirty="0"/>
          </a:p>
        </p:txBody>
      </p:sp>
      <p:sp>
        <p:nvSpPr>
          <p:cNvPr id="3" name="Content Placeholder 2"/>
          <p:cNvSpPr>
            <a:spLocks noGrp="1"/>
          </p:cNvSpPr>
          <p:nvPr>
            <p:ph idx="1"/>
          </p:nvPr>
        </p:nvSpPr>
        <p:spPr>
          <a:xfrm>
            <a:off x="457200" y="2438400"/>
            <a:ext cx="8229600" cy="4038600"/>
          </a:xfrm>
        </p:spPr>
        <p:txBody>
          <a:bodyPr>
            <a:normAutofit fontScale="92500" lnSpcReduction="20000"/>
          </a:bodyPr>
          <a:lstStyle/>
          <a:p>
            <a:endParaRPr lang="en-US" dirty="0"/>
          </a:p>
          <a:p>
            <a:r>
              <a:rPr lang="en-US" dirty="0"/>
              <a:t>The bank was a local Oregon Bank, but their office was in Portland </a:t>
            </a:r>
          </a:p>
          <a:p>
            <a:r>
              <a:rPr lang="en-US" dirty="0"/>
              <a:t>They agreed to let Mrs. Ellison remain in the house until they sold it</a:t>
            </a:r>
          </a:p>
          <a:p>
            <a:r>
              <a:rPr lang="en-US" dirty="0"/>
              <a:t>“New Buyers” were looky loos  - they really had no intention of buying anything</a:t>
            </a:r>
          </a:p>
          <a:p>
            <a:r>
              <a:rPr lang="en-US" dirty="0"/>
              <a:t>Mrs. Ellison pulled them aside and made them a deal they couldn’t refuse……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45719"/>
          </a:xfrm>
        </p:spPr>
        <p:txBody>
          <a:bodyPr>
            <a:normAutofit fontScale="90000"/>
          </a:bodyPr>
          <a:lstStyle/>
          <a:p>
            <a:endParaRPr lang="en-US" dirty="0"/>
          </a:p>
        </p:txBody>
      </p:sp>
      <p:sp>
        <p:nvSpPr>
          <p:cNvPr id="3" name="Content Placeholder 2"/>
          <p:cNvSpPr>
            <a:spLocks noGrp="1"/>
          </p:cNvSpPr>
          <p:nvPr>
            <p:ph idx="1"/>
          </p:nvPr>
        </p:nvSpPr>
        <p:spPr>
          <a:xfrm>
            <a:off x="609600" y="533401"/>
            <a:ext cx="8077200" cy="3047999"/>
          </a:xfrm>
        </p:spPr>
        <p:txBody>
          <a:bodyPr>
            <a:normAutofit/>
          </a:bodyPr>
          <a:lstStyle/>
          <a:p>
            <a:r>
              <a:rPr lang="en-US" sz="2800" dirty="0"/>
              <a:t>We refused to insure without consent</a:t>
            </a:r>
          </a:p>
          <a:p>
            <a:r>
              <a:rPr lang="en-US" sz="2800" dirty="0"/>
              <a:t>Granny just got her house back for $550,000 (plus the $5,000 she paid to the Cooks), though she previously owed the bank $1.3 million on the house– wiping out a debt of more than a whopping $750,000!!</a:t>
            </a:r>
          </a:p>
          <a:p>
            <a:endParaRPr lang="en-US" dirty="0"/>
          </a:p>
        </p:txBody>
      </p:sp>
      <p:sp>
        <p:nvSpPr>
          <p:cNvPr id="198658" name="AutoShape 2" descr="Image result for granny with a bag of mone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98660" name="AutoShape 4" descr="Image result for granny with a bag of mone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 name="Picture 6" descr="download.jpg"/>
          <p:cNvPicPr>
            <a:picLocks noChangeAspect="1"/>
          </p:cNvPicPr>
          <p:nvPr/>
        </p:nvPicPr>
        <p:blipFill>
          <a:blip cstate="print"/>
          <a:stretch>
            <a:fillRect/>
          </a:stretch>
        </p:blipFill>
        <p:spPr>
          <a:xfrm>
            <a:off x="3124200" y="3276600"/>
            <a:ext cx="2514600" cy="33215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06362"/>
          </a:xfrm>
        </p:spPr>
        <p:txBody>
          <a:bodyPr>
            <a:normAutofit fontScale="90000"/>
          </a:bodyPr>
          <a:lstStyle/>
          <a:p>
            <a:endParaRPr lang="en-US" dirty="0"/>
          </a:p>
        </p:txBody>
      </p:sp>
      <p:sp>
        <p:nvSpPr>
          <p:cNvPr id="3" name="Content Placeholder 2"/>
          <p:cNvSpPr>
            <a:spLocks noGrp="1"/>
          </p:cNvSpPr>
          <p:nvPr>
            <p:ph idx="1"/>
          </p:nvPr>
        </p:nvSpPr>
        <p:spPr>
          <a:xfrm>
            <a:off x="457200" y="3581400"/>
            <a:ext cx="8229600" cy="4525963"/>
          </a:xfrm>
        </p:spPr>
        <p:txBody>
          <a:bodyPr/>
          <a:lstStyle/>
          <a:p>
            <a:r>
              <a:rPr lang="en-US" dirty="0"/>
              <a:t>We refused to insure –we didn’t like the “odds”</a:t>
            </a:r>
          </a:p>
          <a:p>
            <a:r>
              <a:rPr lang="en-US" dirty="0"/>
              <a:t>Brand X took the order and insured it</a:t>
            </a:r>
          </a:p>
          <a:p>
            <a:r>
              <a:rPr lang="en-US" dirty="0"/>
              <a:t>Six months later the bank filed suit against Mrs. Ellison, the Cooks and the new insured lender…..</a:t>
            </a:r>
          </a:p>
        </p:txBody>
      </p:sp>
      <p:pic>
        <p:nvPicPr>
          <p:cNvPr id="199682" name="Picture 2" descr="Image result for So what happened?"/>
          <p:cNvPicPr>
            <a:picLocks noChangeAspect="1" noChangeArrowheads="1"/>
          </p:cNvPicPr>
          <p:nvPr/>
        </p:nvPicPr>
        <p:blipFill>
          <a:blip r:embed="rId3" cstate="print"/>
          <a:srcRect/>
          <a:stretch>
            <a:fillRect/>
          </a:stretch>
        </p:blipFill>
        <p:spPr bwMode="auto">
          <a:xfrm>
            <a:off x="762000" y="533400"/>
            <a:ext cx="7543800" cy="28289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sz="4000" b="1" dirty="0">
                <a:solidFill>
                  <a:prstClr val="black"/>
                </a:solidFill>
              </a:rPr>
              <a:t>I will leave you with this last real claim…</a:t>
            </a:r>
            <a:br>
              <a:rPr lang="en-US" sz="4000" b="1" dirty="0">
                <a:solidFill>
                  <a:prstClr val="black"/>
                </a:solidFill>
              </a:rPr>
            </a:br>
            <a:endParaRPr lang="en-US" dirty="0"/>
          </a:p>
        </p:txBody>
      </p:sp>
      <p:sp>
        <p:nvSpPr>
          <p:cNvPr id="3" name="Content Placeholder 2"/>
          <p:cNvSpPr>
            <a:spLocks noGrp="1"/>
          </p:cNvSpPr>
          <p:nvPr>
            <p:ph idx="1"/>
          </p:nvPr>
        </p:nvSpPr>
        <p:spPr>
          <a:xfrm>
            <a:off x="434454" y="1600200"/>
            <a:ext cx="8229600" cy="4906963"/>
          </a:xfrm>
        </p:spPr>
        <p:txBody>
          <a:bodyPr/>
          <a:lstStyle/>
          <a:p>
            <a:pPr>
              <a:buNone/>
            </a:pPr>
            <a:r>
              <a:rPr lang="en-US" sz="4000" b="1" dirty="0">
                <a:solidFill>
                  <a:prstClr val="black"/>
                </a:solidFill>
                <a:ea typeface="+mj-ea"/>
                <a:cs typeface="+mj-cs"/>
              </a:rPr>
              <a:t>“ My neighbor stands naked on her balcony and fires a shotgun in the air whenever someone drives down the road to visit me.”</a:t>
            </a:r>
            <a:endParaRPr lang="en-US" dirty="0"/>
          </a:p>
        </p:txBody>
      </p:sp>
      <p:pic>
        <p:nvPicPr>
          <p:cNvPr id="5" name="Picture 4" descr="www.stlucieappraisal.net_.jpg"/>
          <p:cNvPicPr>
            <a:picLocks noChangeAspect="1"/>
          </p:cNvPicPr>
          <p:nvPr/>
        </p:nvPicPr>
        <p:blipFill>
          <a:blip r:embed="rId3" cstate="print"/>
          <a:stretch>
            <a:fillRect/>
          </a:stretch>
        </p:blipFill>
        <p:spPr>
          <a:xfrm>
            <a:off x="1600200" y="4267200"/>
            <a:ext cx="4648200" cy="2324100"/>
          </a:xfrm>
          <a:prstGeom prst="rect">
            <a:avLst/>
          </a:prstGeom>
        </p:spPr>
      </p:pic>
    </p:spTree>
    <p:extLst>
      <p:ext uri="{BB962C8B-B14F-4D97-AF65-F5344CB8AC3E}">
        <p14:creationId xmlns:p14="http://schemas.microsoft.com/office/powerpoint/2010/main" val="216399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3962400"/>
            <a:ext cx="7315200" cy="1938992"/>
          </a:xfrm>
          <a:prstGeom prst="rect">
            <a:avLst/>
          </a:prstGeom>
          <a:noFill/>
        </p:spPr>
        <p:txBody>
          <a:bodyPr wrap="square" rtlCol="0">
            <a:spAutoFit/>
          </a:bodyPr>
          <a:lstStyle/>
          <a:p>
            <a:r>
              <a:rPr lang="en-US" sz="4000" b="1" dirty="0"/>
              <a:t>“My neighbor throws empty whiskey bottles into my backyard from his bedroom window.”</a:t>
            </a:r>
          </a:p>
        </p:txBody>
      </p:sp>
      <p:sp>
        <p:nvSpPr>
          <p:cNvPr id="3" name="Content Placeholder 2">
            <a:extLst>
              <a:ext uri="{FF2B5EF4-FFF2-40B4-BE49-F238E27FC236}">
                <a16:creationId xmlns:a16="http://schemas.microsoft.com/office/drawing/2014/main" id="{99454A46-67EF-43DB-95AC-C5E8FFD0D543}"/>
              </a:ext>
            </a:extLst>
          </p:cNvPr>
          <p:cNvSpPr>
            <a:spLocks noGrp="1"/>
          </p:cNvSpPr>
          <p:nvPr>
            <p:ph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8989</TotalTime>
  <Words>7977</Words>
  <Application>Microsoft Office PowerPoint</Application>
  <PresentationFormat>On-screen Show (4:3)</PresentationFormat>
  <Paragraphs>908</Paragraphs>
  <Slides>87</Slides>
  <Notes>82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87</vt:i4>
      </vt:variant>
    </vt:vector>
  </HeadingPairs>
  <TitlesOfParts>
    <vt:vector size="93" baseType="lpstr">
      <vt:lpstr>Arial</vt:lpstr>
      <vt:lpstr>Calibri</vt:lpstr>
      <vt:lpstr>Cambria</vt:lpstr>
      <vt:lpstr>Times New Roman</vt:lpstr>
      <vt:lpstr>Wingdings</vt:lpstr>
      <vt:lpstr>Office Theme</vt:lpstr>
      <vt:lpstr>Claims,  aka WOW, didn’t see that coming</vt:lpstr>
      <vt:lpstr>PowerPoint Presentation</vt:lpstr>
      <vt:lpstr>PowerPoint Presentation</vt:lpstr>
      <vt:lpstr>PowerPoint Presentation</vt:lpstr>
      <vt:lpstr>PowerPoint Presentation</vt:lpstr>
      <vt:lpstr>Trade off of tort liability (negligence) for – </vt:lpstr>
      <vt:lpstr>Claims Basics</vt:lpstr>
      <vt:lpstr>Claim v. Liability</vt:lpstr>
      <vt:lpstr>PowerPoint Presentation</vt:lpstr>
      <vt:lpstr>PowerPoint Presentation</vt:lpstr>
      <vt:lpstr>PowerPoint Presentation</vt:lpstr>
      <vt:lpstr>PowerPoint Presentation</vt:lpstr>
      <vt:lpstr>PowerPoint Presentation</vt:lpstr>
      <vt:lpstr>PowerPoint Presentation</vt:lpstr>
      <vt:lpstr>Mechanics Liens Canary in the Coal Mine</vt:lpstr>
      <vt:lpstr>Who caused the claim?</vt:lpstr>
      <vt:lpstr>PowerPoint Presentation</vt:lpstr>
      <vt:lpstr>Who caused the claim?</vt:lpstr>
      <vt:lpstr>Claim No. 1</vt:lpstr>
      <vt:lpstr>The Players</vt:lpstr>
      <vt:lpstr>The Players</vt:lpstr>
      <vt:lpstr>PowerPoint Presentation</vt:lpstr>
      <vt:lpstr>The Players</vt:lpstr>
      <vt:lpstr>PowerPoint Presentation</vt:lpstr>
      <vt:lpstr>Meanwhile in a land far, far away…</vt:lpstr>
      <vt:lpstr>PowerPoint Presentation</vt:lpstr>
      <vt:lpstr>But when Dorothy and her relatives arrive at her dream property…</vt:lpstr>
      <vt:lpstr>What happened here?</vt:lpstr>
      <vt:lpstr>The Players</vt:lpstr>
      <vt:lpstr>Solution</vt:lpstr>
      <vt:lpstr>LESSON</vt:lpstr>
      <vt:lpstr>Unreleased HELOCs</vt:lpstr>
      <vt:lpstr>Claim No. 2</vt:lpstr>
      <vt:lpstr>PowerPoint Presentation</vt:lpstr>
      <vt:lpstr>PowerPoint Presentation</vt:lpstr>
      <vt:lpstr>PowerPoint Presentation</vt:lpstr>
      <vt:lpstr>Mrs. A and Mr. B went to Washington State to invest.</vt:lpstr>
      <vt:lpstr>PowerPoint Presentation</vt:lpstr>
      <vt:lpstr>Things you should know (that we found out later) -</vt:lpstr>
      <vt:lpstr>Lawsuit is filed Lis Pendens Recorded</vt:lpstr>
      <vt:lpstr>PowerPoint Presentation</vt:lpstr>
      <vt:lpstr>7 years pass since the action was filed in Washington…</vt:lpstr>
      <vt:lpstr>PowerPoint Presentation</vt:lpstr>
      <vt:lpstr>PowerPoint Presentation</vt:lpstr>
      <vt:lpstr>Back to KCSC where title is quieted in Mr. A’s relatives.</vt:lpstr>
      <vt:lpstr>Result</vt:lpstr>
      <vt:lpstr>Real claims caused by real  dogs.</vt:lpstr>
      <vt:lpstr>PowerPoint Presentation</vt:lpstr>
      <vt:lpstr>PowerPoint Presentation</vt:lpstr>
      <vt:lpstr>Government and NGO 2nd Mortgages</vt:lpstr>
      <vt:lpstr>Claim No. 3</vt:lpstr>
      <vt:lpstr>PowerPoint Presentation</vt:lpstr>
      <vt:lpstr>The Overtrots</vt:lpstr>
      <vt:lpstr>The Story</vt:lpstr>
      <vt:lpstr>Things that you should know about John, the grandfather</vt:lpstr>
      <vt:lpstr>PowerPoint Presentation</vt:lpstr>
      <vt:lpstr>PowerPoint Presentation</vt:lpstr>
      <vt:lpstr>John Jr.</vt:lpstr>
      <vt:lpstr>Things you should know about John Jr.</vt:lpstr>
      <vt:lpstr>Things you should know about John III</vt:lpstr>
      <vt:lpstr>PowerPoint Presentation</vt:lpstr>
      <vt:lpstr>PowerPoint Presentation</vt:lpstr>
      <vt:lpstr>PowerPoint Presentation</vt:lpstr>
      <vt:lpstr>PowerPoint Presentation</vt:lpstr>
      <vt:lpstr>What else you need to know about the buyers. (What was discovered in litigation.)</vt:lpstr>
      <vt:lpstr>PowerPoint Presentation</vt:lpstr>
      <vt:lpstr>Result</vt:lpstr>
      <vt:lpstr>PowerPoint Presentation</vt:lpstr>
      <vt:lpstr>PowerPoint Presentation</vt:lpstr>
      <vt:lpstr>What new Frauds are we seeing in California?</vt:lpstr>
      <vt:lpstr>What new Frauds are we seeing in California?</vt:lpstr>
      <vt:lpstr>Claim No.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Are there any concerns??</vt:lpstr>
      <vt:lpstr> An order comes in from a new lender for a reverse mortgage for $550,000 </vt:lpstr>
      <vt:lpstr>PowerPoint Presentation</vt:lpstr>
      <vt:lpstr>PowerPoint Presentation</vt:lpstr>
      <vt:lpstr>PowerPoint Presentation</vt:lpstr>
      <vt:lpstr>I will leave you with this last real claim… </vt:lpstr>
    </vt:vector>
  </TitlesOfParts>
  <Company>OrgName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jlancaster</dc:creator>
  <cp:lastModifiedBy>Kyle, Ian</cp:lastModifiedBy>
  <cp:revision>647</cp:revision>
  <cp:lastPrinted>2018-03-06T21:56:06Z</cp:lastPrinted>
  <dcterms:created xsi:type="dcterms:W3CDTF">2014-09-08T16:10:06Z</dcterms:created>
  <dcterms:modified xsi:type="dcterms:W3CDTF">2021-12-14T00:31:07Z</dcterms:modified>
</cp:coreProperties>
</file>